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29"/>
  </p:notesMasterIdLst>
  <p:handoutMasterIdLst>
    <p:handoutMasterId r:id="rId30"/>
  </p:handoutMasterIdLst>
  <p:sldIdLst>
    <p:sldId id="256" r:id="rId5"/>
    <p:sldId id="776" r:id="rId6"/>
    <p:sldId id="711" r:id="rId7"/>
    <p:sldId id="785" r:id="rId8"/>
    <p:sldId id="841" r:id="rId9"/>
    <p:sldId id="842" r:id="rId10"/>
    <p:sldId id="843" r:id="rId11"/>
    <p:sldId id="844" r:id="rId12"/>
    <p:sldId id="852" r:id="rId13"/>
    <p:sldId id="869" r:id="rId14"/>
    <p:sldId id="853" r:id="rId15"/>
    <p:sldId id="854" r:id="rId16"/>
    <p:sldId id="855" r:id="rId17"/>
    <p:sldId id="856" r:id="rId18"/>
    <p:sldId id="845" r:id="rId19"/>
    <p:sldId id="857" r:id="rId20"/>
    <p:sldId id="866" r:id="rId21"/>
    <p:sldId id="858" r:id="rId22"/>
    <p:sldId id="859" r:id="rId23"/>
    <p:sldId id="867" r:id="rId24"/>
    <p:sldId id="860" r:id="rId25"/>
    <p:sldId id="847" r:id="rId26"/>
    <p:sldId id="865" r:id="rId27"/>
    <p:sldId id="784" r:id="rId28"/>
  </p:sldIdLst>
  <p:sldSz cx="9144000" cy="6858000" type="screen4x3"/>
  <p:notesSz cx="9928225" cy="6797675"/>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Rafferty" initials="SR" lastIdx="1" clrIdx="0">
    <p:extLst>
      <p:ext uri="{19B8F6BF-5375-455C-9EA6-DF929625EA0E}">
        <p15:presenceInfo xmlns:p15="http://schemas.microsoft.com/office/powerpoint/2012/main" userId="a04426156b3b4a38" providerId="Windows Live"/>
      </p:ext>
    </p:extLst>
  </p:cmAuthor>
  <p:cmAuthor id="2" name="HP-PC" initials="H" lastIdx="3" clrIdx="1">
    <p:extLst>
      <p:ext uri="{19B8F6BF-5375-455C-9EA6-DF929625EA0E}">
        <p15:presenceInfo xmlns:p15="http://schemas.microsoft.com/office/powerpoint/2012/main" userId="HP-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E0000"/>
    <a:srgbClr val="FDCFD2"/>
    <a:srgbClr val="B21212"/>
    <a:srgbClr val="FF8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76" autoAdjust="0"/>
    <p:restoredTop sz="94646" autoAdjust="0"/>
  </p:normalViewPr>
  <p:slideViewPr>
    <p:cSldViewPr>
      <p:cViewPr varScale="1">
        <p:scale>
          <a:sx n="79" d="100"/>
          <a:sy n="79" d="100"/>
        </p:scale>
        <p:origin x="1446" y="72"/>
      </p:cViewPr>
      <p:guideLst>
        <p:guide orient="horz" pos="2160"/>
        <p:guide pos="2880"/>
      </p:guideLst>
    </p:cSldViewPr>
  </p:slideViewPr>
  <p:outlineViewPr>
    <p:cViewPr>
      <p:scale>
        <a:sx n="33" d="100"/>
        <a:sy n="33" d="100"/>
      </p:scale>
      <p:origin x="30" y="5403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3988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622594" y="0"/>
            <a:ext cx="4303313" cy="339884"/>
          </a:xfrm>
          <a:prstGeom prst="rect">
            <a:avLst/>
          </a:prstGeom>
        </p:spPr>
        <p:txBody>
          <a:bodyPr vert="horz" lIns="91440" tIns="45720" rIns="91440" bIns="45720" rtlCol="0"/>
          <a:lstStyle>
            <a:lvl1pPr algn="r">
              <a:defRPr sz="1200"/>
            </a:lvl1pPr>
          </a:lstStyle>
          <a:p>
            <a:fld id="{1105C127-53EC-4625-8674-123C41A42ABE}" type="datetimeFigureOut">
              <a:rPr lang="en-GB" smtClean="0"/>
              <a:pPr/>
              <a:t>04/08/2018</a:t>
            </a:fld>
            <a:endParaRPr lang="en-GB" dirty="0"/>
          </a:p>
        </p:txBody>
      </p:sp>
      <p:sp>
        <p:nvSpPr>
          <p:cNvPr id="4" name="Footer Placeholder 3"/>
          <p:cNvSpPr>
            <a:spLocks noGrp="1"/>
          </p:cNvSpPr>
          <p:nvPr>
            <p:ph type="ftr" sz="quarter" idx="2"/>
          </p:nvPr>
        </p:nvSpPr>
        <p:spPr>
          <a:xfrm>
            <a:off x="0" y="6456699"/>
            <a:ext cx="4303313" cy="339884"/>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5622594" y="6456699"/>
            <a:ext cx="4303313" cy="339884"/>
          </a:xfrm>
          <a:prstGeom prst="rect">
            <a:avLst/>
          </a:prstGeom>
        </p:spPr>
        <p:txBody>
          <a:bodyPr vert="horz" lIns="91440" tIns="45720" rIns="91440" bIns="45720" rtlCol="0" anchor="b"/>
          <a:lstStyle>
            <a:lvl1pPr algn="r">
              <a:defRPr sz="1200"/>
            </a:lvl1pPr>
          </a:lstStyle>
          <a:p>
            <a:fld id="{2D7700F7-D8A8-45F0-BED4-A73ECE481743}" type="slidenum">
              <a:rPr lang="en-GB" smtClean="0"/>
              <a:pPr/>
              <a:t>‹#›</a:t>
            </a:fld>
            <a:endParaRPr lang="en-GB" dirty="0"/>
          </a:p>
        </p:txBody>
      </p:sp>
    </p:spTree>
    <p:extLst>
      <p:ext uri="{BB962C8B-B14F-4D97-AF65-F5344CB8AC3E}">
        <p14:creationId xmlns:p14="http://schemas.microsoft.com/office/powerpoint/2010/main" val="120633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2230" cy="3398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5623699" y="0"/>
            <a:ext cx="4302230" cy="339884"/>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4DA8F5-F804-4FB2-8A6B-A884CF09C514}" type="datetimeFigureOut">
              <a:rPr lang="en-US"/>
              <a:pPr>
                <a:defRPr/>
              </a:pPr>
              <a:t>8/4/2018</a:t>
            </a:fld>
            <a:endParaRPr lang="en-GB"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92824" y="3228896"/>
            <a:ext cx="7942580" cy="305895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2" y="6456612"/>
            <a:ext cx="4302230" cy="3398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5623699" y="6456612"/>
            <a:ext cx="4302230" cy="339884"/>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C00DB4-E585-43D3-9A29-E1C42556C769}" type="slidenum">
              <a:rPr lang="en-GB"/>
              <a:pPr>
                <a:defRPr/>
              </a:pPr>
              <a:t>‹#›</a:t>
            </a:fld>
            <a:endParaRPr lang="en-GB" dirty="0"/>
          </a:p>
        </p:txBody>
      </p:sp>
    </p:spTree>
    <p:extLst>
      <p:ext uri="{BB962C8B-B14F-4D97-AF65-F5344CB8AC3E}">
        <p14:creationId xmlns:p14="http://schemas.microsoft.com/office/powerpoint/2010/main" val="310232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0FBC8F-7200-45DD-A4E3-40F9EE471788}" type="slidenum">
              <a:rPr lang="en-GB"/>
              <a:pPr fontAlgn="base">
                <a:spcBef>
                  <a:spcPct val="0"/>
                </a:spcBef>
                <a:spcAft>
                  <a:spcPct val="0"/>
                </a:spcAft>
              </a:pPr>
              <a:t>1</a:t>
            </a:fld>
            <a:endParaRPr lang="en-GB" dirty="0"/>
          </a:p>
        </p:txBody>
      </p:sp>
    </p:spTree>
    <p:extLst>
      <p:ext uri="{BB962C8B-B14F-4D97-AF65-F5344CB8AC3E}">
        <p14:creationId xmlns:p14="http://schemas.microsoft.com/office/powerpoint/2010/main" val="1564564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B08C53-0E3E-45BB-9829-ED508BA3AF5A}" type="slidenum">
              <a:rPr lang="en-GB" smtClean="0"/>
              <a:pPr/>
              <a:t>11</a:t>
            </a:fld>
            <a:endParaRPr lang="en-GB"/>
          </a:p>
        </p:txBody>
      </p:sp>
    </p:spTree>
    <p:extLst>
      <p:ext uri="{BB962C8B-B14F-4D97-AF65-F5344CB8AC3E}">
        <p14:creationId xmlns:p14="http://schemas.microsoft.com/office/powerpoint/2010/main" val="209112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B08C53-0E3E-45BB-9829-ED508BA3AF5A}" type="slidenum">
              <a:rPr lang="en-GB" smtClean="0"/>
              <a:pPr/>
              <a:t>12</a:t>
            </a:fld>
            <a:endParaRPr lang="en-GB"/>
          </a:p>
        </p:txBody>
      </p:sp>
    </p:spTree>
    <p:extLst>
      <p:ext uri="{BB962C8B-B14F-4D97-AF65-F5344CB8AC3E}">
        <p14:creationId xmlns:p14="http://schemas.microsoft.com/office/powerpoint/2010/main" val="2155346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B08C53-0E3E-45BB-9829-ED508BA3AF5A}" type="slidenum">
              <a:rPr lang="en-GB" smtClean="0"/>
              <a:pPr/>
              <a:t>13</a:t>
            </a:fld>
            <a:endParaRPr lang="en-GB"/>
          </a:p>
        </p:txBody>
      </p:sp>
    </p:spTree>
    <p:extLst>
      <p:ext uri="{BB962C8B-B14F-4D97-AF65-F5344CB8AC3E}">
        <p14:creationId xmlns:p14="http://schemas.microsoft.com/office/powerpoint/2010/main" val="2759509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B08C53-0E3E-45BB-9829-ED508BA3AF5A}" type="slidenum">
              <a:rPr lang="en-GB" smtClean="0"/>
              <a:pPr/>
              <a:t>14</a:t>
            </a:fld>
            <a:endParaRPr lang="en-GB"/>
          </a:p>
        </p:txBody>
      </p:sp>
    </p:spTree>
    <p:extLst>
      <p:ext uri="{BB962C8B-B14F-4D97-AF65-F5344CB8AC3E}">
        <p14:creationId xmlns:p14="http://schemas.microsoft.com/office/powerpoint/2010/main" val="4051903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15</a:t>
            </a:fld>
            <a:endParaRPr lang="en-GB" dirty="0"/>
          </a:p>
        </p:txBody>
      </p:sp>
    </p:spTree>
    <p:extLst>
      <p:ext uri="{BB962C8B-B14F-4D97-AF65-F5344CB8AC3E}">
        <p14:creationId xmlns:p14="http://schemas.microsoft.com/office/powerpoint/2010/main" val="2940511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B08C53-0E3E-45BB-9829-ED508BA3AF5A}" type="slidenum">
              <a:rPr lang="en-GB" smtClean="0"/>
              <a:pPr/>
              <a:t>16</a:t>
            </a:fld>
            <a:endParaRPr lang="en-GB"/>
          </a:p>
        </p:txBody>
      </p:sp>
    </p:spTree>
    <p:extLst>
      <p:ext uri="{BB962C8B-B14F-4D97-AF65-F5344CB8AC3E}">
        <p14:creationId xmlns:p14="http://schemas.microsoft.com/office/powerpoint/2010/main" val="795097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B08C53-0E3E-45BB-9829-ED508BA3AF5A}" type="slidenum">
              <a:rPr lang="en-GB" smtClean="0"/>
              <a:pPr/>
              <a:t>17</a:t>
            </a:fld>
            <a:endParaRPr lang="en-GB"/>
          </a:p>
        </p:txBody>
      </p:sp>
    </p:spTree>
    <p:extLst>
      <p:ext uri="{BB962C8B-B14F-4D97-AF65-F5344CB8AC3E}">
        <p14:creationId xmlns:p14="http://schemas.microsoft.com/office/powerpoint/2010/main" val="3258416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B08C53-0E3E-45BB-9829-ED508BA3AF5A}" type="slidenum">
              <a:rPr lang="en-GB" smtClean="0"/>
              <a:pPr/>
              <a:t>18</a:t>
            </a:fld>
            <a:endParaRPr lang="en-GB"/>
          </a:p>
        </p:txBody>
      </p:sp>
    </p:spTree>
    <p:extLst>
      <p:ext uri="{BB962C8B-B14F-4D97-AF65-F5344CB8AC3E}">
        <p14:creationId xmlns:p14="http://schemas.microsoft.com/office/powerpoint/2010/main" val="2638727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B08C53-0E3E-45BB-9829-ED508BA3AF5A}" type="slidenum">
              <a:rPr lang="en-GB" smtClean="0"/>
              <a:pPr/>
              <a:t>19</a:t>
            </a:fld>
            <a:endParaRPr lang="en-GB"/>
          </a:p>
        </p:txBody>
      </p:sp>
    </p:spTree>
    <p:extLst>
      <p:ext uri="{BB962C8B-B14F-4D97-AF65-F5344CB8AC3E}">
        <p14:creationId xmlns:p14="http://schemas.microsoft.com/office/powerpoint/2010/main" val="2112691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B08C53-0E3E-45BB-9829-ED508BA3AF5A}" type="slidenum">
              <a:rPr lang="en-GB" smtClean="0"/>
              <a:pPr/>
              <a:t>20</a:t>
            </a:fld>
            <a:endParaRPr lang="en-GB"/>
          </a:p>
        </p:txBody>
      </p:sp>
    </p:spTree>
    <p:extLst>
      <p:ext uri="{BB962C8B-B14F-4D97-AF65-F5344CB8AC3E}">
        <p14:creationId xmlns:p14="http://schemas.microsoft.com/office/powerpoint/2010/main" val="3172279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a:t>
            </a:fld>
            <a:endParaRPr lang="en-GB" dirty="0"/>
          </a:p>
        </p:txBody>
      </p:sp>
    </p:spTree>
    <p:extLst>
      <p:ext uri="{BB962C8B-B14F-4D97-AF65-F5344CB8AC3E}">
        <p14:creationId xmlns:p14="http://schemas.microsoft.com/office/powerpoint/2010/main" val="2000574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22</a:t>
            </a:fld>
            <a:endParaRPr lang="en-GB" dirty="0"/>
          </a:p>
        </p:txBody>
      </p:sp>
    </p:spTree>
    <p:extLst>
      <p:ext uri="{BB962C8B-B14F-4D97-AF65-F5344CB8AC3E}">
        <p14:creationId xmlns:p14="http://schemas.microsoft.com/office/powerpoint/2010/main" val="1643171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B08C53-0E3E-45BB-9829-ED508BA3AF5A}" type="slidenum">
              <a:rPr lang="en-GB" smtClean="0"/>
              <a:pPr/>
              <a:t>23</a:t>
            </a:fld>
            <a:endParaRPr lang="en-GB"/>
          </a:p>
        </p:txBody>
      </p:sp>
    </p:spTree>
    <p:extLst>
      <p:ext uri="{BB962C8B-B14F-4D97-AF65-F5344CB8AC3E}">
        <p14:creationId xmlns:p14="http://schemas.microsoft.com/office/powerpoint/2010/main" val="627478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24</a:t>
            </a:fld>
            <a:endParaRPr lang="en-GB" dirty="0"/>
          </a:p>
        </p:txBody>
      </p:sp>
    </p:spTree>
    <p:extLst>
      <p:ext uri="{BB962C8B-B14F-4D97-AF65-F5344CB8AC3E}">
        <p14:creationId xmlns:p14="http://schemas.microsoft.com/office/powerpoint/2010/main" val="2913265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a:t>
            </a:fld>
            <a:endParaRPr lang="en-GB" dirty="0"/>
          </a:p>
        </p:txBody>
      </p:sp>
    </p:spTree>
    <p:extLst>
      <p:ext uri="{BB962C8B-B14F-4D97-AF65-F5344CB8AC3E}">
        <p14:creationId xmlns:p14="http://schemas.microsoft.com/office/powerpoint/2010/main" val="4021634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a:t>
            </a:fld>
            <a:endParaRPr lang="en-GB" dirty="0"/>
          </a:p>
        </p:txBody>
      </p:sp>
    </p:spTree>
    <p:extLst>
      <p:ext uri="{BB962C8B-B14F-4D97-AF65-F5344CB8AC3E}">
        <p14:creationId xmlns:p14="http://schemas.microsoft.com/office/powerpoint/2010/main" val="258219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a:t>
            </a:fld>
            <a:endParaRPr lang="en-GB" dirty="0"/>
          </a:p>
        </p:txBody>
      </p:sp>
    </p:spTree>
    <p:extLst>
      <p:ext uri="{BB962C8B-B14F-4D97-AF65-F5344CB8AC3E}">
        <p14:creationId xmlns:p14="http://schemas.microsoft.com/office/powerpoint/2010/main" val="3003039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a:t>
            </a:fld>
            <a:endParaRPr lang="en-GB" dirty="0"/>
          </a:p>
        </p:txBody>
      </p:sp>
    </p:spTree>
    <p:extLst>
      <p:ext uri="{BB962C8B-B14F-4D97-AF65-F5344CB8AC3E}">
        <p14:creationId xmlns:p14="http://schemas.microsoft.com/office/powerpoint/2010/main" val="1117372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a:t>
            </a:fld>
            <a:endParaRPr lang="en-GB" dirty="0"/>
          </a:p>
        </p:txBody>
      </p:sp>
    </p:spTree>
    <p:extLst>
      <p:ext uri="{BB962C8B-B14F-4D97-AF65-F5344CB8AC3E}">
        <p14:creationId xmlns:p14="http://schemas.microsoft.com/office/powerpoint/2010/main" val="3506590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a:t>
            </a:fld>
            <a:endParaRPr lang="en-GB" dirty="0"/>
          </a:p>
        </p:txBody>
      </p:sp>
    </p:spTree>
    <p:extLst>
      <p:ext uri="{BB962C8B-B14F-4D97-AF65-F5344CB8AC3E}">
        <p14:creationId xmlns:p14="http://schemas.microsoft.com/office/powerpoint/2010/main" val="747200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B08C53-0E3E-45BB-9829-ED508BA3AF5A}" type="slidenum">
              <a:rPr lang="en-GB" smtClean="0"/>
              <a:pPr/>
              <a:t>9</a:t>
            </a:fld>
            <a:endParaRPr lang="en-GB"/>
          </a:p>
        </p:txBody>
      </p:sp>
    </p:spTree>
    <p:extLst>
      <p:ext uri="{BB962C8B-B14F-4D97-AF65-F5344CB8AC3E}">
        <p14:creationId xmlns:p14="http://schemas.microsoft.com/office/powerpoint/2010/main" val="2251833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slide" Target="../slides/slide21.xml"/><Relationship Id="rId3" Type="http://schemas.openxmlformats.org/officeDocument/2006/relationships/slide" Target="../slides/slide8.xml"/><Relationship Id="rId7" Type="http://schemas.openxmlformats.org/officeDocument/2006/relationships/slide" Target="../slides/slide15.xml"/><Relationship Id="rId2"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image" Target="../media/image3.jpeg"/><Relationship Id="rId5" Type="http://schemas.openxmlformats.org/officeDocument/2006/relationships/slide" Target="../slides/slide22.xml"/><Relationship Id="rId4" Type="http://schemas.openxmlformats.org/officeDocument/2006/relationships/slide" Target="../slides/slide10.xml"/></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21.xml"/><Relationship Id="rId3" Type="http://schemas.openxmlformats.org/officeDocument/2006/relationships/slide" Target="../slides/slide2.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20.xml"/><Relationship Id="rId2" Type="http://schemas.openxmlformats.org/officeDocument/2006/relationships/slide" Target="../slides/slide5.xml"/><Relationship Id="rId16" Type="http://schemas.openxmlformats.org/officeDocument/2006/relationships/slide" Target="../slides/slide18.xml"/><Relationship Id="rId20"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 Target="../slides/slide24.xml"/><Relationship Id="rId11" Type="http://schemas.openxmlformats.org/officeDocument/2006/relationships/slide" Target="../slides/slide12.xml"/><Relationship Id="rId5" Type="http://schemas.openxmlformats.org/officeDocument/2006/relationships/slide" Target="../slides/slide3.xml"/><Relationship Id="rId15" Type="http://schemas.openxmlformats.org/officeDocument/2006/relationships/slide" Target="../slides/slide16.xml"/><Relationship Id="rId10" Type="http://schemas.openxmlformats.org/officeDocument/2006/relationships/slide" Target="../slides/slide11.xml"/><Relationship Id="rId19" Type="http://schemas.openxmlformats.org/officeDocument/2006/relationships/slide" Target="../slides/slide22.xml"/><Relationship Id="rId4" Type="http://schemas.openxmlformats.org/officeDocument/2006/relationships/slide" Target="../slides/slide6.xml"/><Relationship Id="rId9" Type="http://schemas.openxmlformats.org/officeDocument/2006/relationships/slide" Target="../slides/slide10.xml"/><Relationship Id="rId14" Type="http://schemas.openxmlformats.org/officeDocument/2006/relationships/slide" Target="../slides/slide1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latin typeface="Calibri" pitchFamily="34" charset="0"/>
              <a:cs typeface="Calibri" pitchFamily="34" charset="0"/>
            </a:endParaRPr>
          </a:p>
        </p:txBody>
      </p:sp>
      <p:sp>
        <p:nvSpPr>
          <p:cNvPr id="9" name="Title 8"/>
          <p:cNvSpPr>
            <a:spLocks noGrp="1"/>
          </p:cNvSpPr>
          <p:nvPr>
            <p:ph type="ctrTitle"/>
          </p:nvPr>
        </p:nvSpPr>
        <p:spPr>
          <a:xfrm>
            <a:off x="685800" y="21429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latin typeface="Calibri" pitchFamily="34" charset="0"/>
                <a:cs typeface="Calibri"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LO1 1-7">
    <p:spTree>
      <p:nvGrpSpPr>
        <p:cNvPr id="1" name=""/>
        <p:cNvGrpSpPr/>
        <p:nvPr/>
      </p:nvGrpSpPr>
      <p:grpSpPr>
        <a:xfrm>
          <a:off x="0" y="0"/>
          <a:ext cx="0" cy="0"/>
          <a:chOff x="0" y="0"/>
          <a:chExt cx="0" cy="0"/>
        </a:xfrm>
      </p:grpSpPr>
      <p:sp>
        <p:nvSpPr>
          <p:cNvPr id="14" name="Round Same Side Corner Rectangle 13">
            <a:hlinkClick r:id="rId2" action="ppaction://hlinksldjump"/>
          </p:cNvPr>
          <p:cNvSpPr/>
          <p:nvPr userDrawn="1"/>
        </p:nvSpPr>
        <p:spPr>
          <a:xfrm>
            <a:off x="8107067" y="620688"/>
            <a:ext cx="857421"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000" b="1" dirty="0" smtClean="0">
                <a:latin typeface="Arial" panose="020B0604020202020204" pitchFamily="34" charset="0"/>
                <a:cs typeface="Arial" panose="020B0604020202020204" pitchFamily="34" charset="0"/>
              </a:rPr>
              <a:t>Assessment</a:t>
            </a:r>
            <a:endParaRPr lang="en-GB" sz="1000" b="1" dirty="0">
              <a:latin typeface="Arial" panose="020B0604020202020204" pitchFamily="34" charset="0"/>
              <a:cs typeface="Arial" panose="020B0604020202020204" pitchFamily="34" charset="0"/>
            </a:endParaRPr>
          </a:p>
        </p:txBody>
      </p:sp>
      <p:sp>
        <p:nvSpPr>
          <p:cNvPr id="12" name="Round Same Side Corner Rectangle 11">
            <a:hlinkClick r:id="rId3" action="ppaction://hlinksldjump"/>
          </p:cNvPr>
          <p:cNvSpPr/>
          <p:nvPr userDrawn="1"/>
        </p:nvSpPr>
        <p:spPr>
          <a:xfrm>
            <a:off x="133019" y="620688"/>
            <a:ext cx="1414645"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000" b="1" dirty="0" smtClean="0">
                <a:latin typeface="Arial" panose="020B0604020202020204" pitchFamily="34" charset="0"/>
                <a:cs typeface="Arial" panose="020B0604020202020204" pitchFamily="34" charset="0"/>
              </a:rPr>
              <a:t>5.1 – System Building</a:t>
            </a:r>
            <a:endParaRPr lang="en-GB" sz="1000" b="1" dirty="0">
              <a:latin typeface="Arial" panose="020B0604020202020204" pitchFamily="34" charset="0"/>
              <a:cs typeface="Arial" panose="020B0604020202020204" pitchFamily="34" charset="0"/>
            </a:endParaRPr>
          </a:p>
        </p:txBody>
      </p:sp>
      <p:sp>
        <p:nvSpPr>
          <p:cNvPr id="11" name="Round Same Side Corner Rectangle 10">
            <a:hlinkClick r:id="rId4" action="ppaction://hlinksldjump"/>
          </p:cNvPr>
          <p:cNvSpPr/>
          <p:nvPr userDrawn="1"/>
        </p:nvSpPr>
        <p:spPr>
          <a:xfrm>
            <a:off x="1592890" y="620688"/>
            <a:ext cx="1500403" cy="357190"/>
          </a:xfrm>
          <a:prstGeom prst="round2SameRect">
            <a:avLst/>
          </a:prstGeom>
          <a:gradFill>
            <a:gsLst>
              <a:gs pos="0">
                <a:schemeClr val="accent2">
                  <a:lumMod val="50000"/>
                </a:schemeClr>
              </a:gs>
              <a:gs pos="50000">
                <a:schemeClr val="accent2">
                  <a:lumMod val="75000"/>
                </a:schemeClr>
              </a:gs>
              <a:gs pos="70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000" b="1" dirty="0" smtClean="0">
                <a:latin typeface="Arial" panose="020B0604020202020204" pitchFamily="34" charset="0"/>
                <a:cs typeface="Arial" panose="020B0604020202020204" pitchFamily="34" charset="0"/>
              </a:rPr>
              <a:t>M3.1 –</a:t>
            </a:r>
            <a:r>
              <a:rPr lang="en-GB" sz="1000" b="1" baseline="0" dirty="0" smtClean="0">
                <a:latin typeface="Arial" panose="020B0604020202020204" pitchFamily="34" charset="0"/>
                <a:cs typeface="Arial" panose="020B0604020202020204" pitchFamily="34" charset="0"/>
              </a:rPr>
              <a:t> Iterative Testing</a:t>
            </a:r>
            <a:endParaRPr lang="en-GB" sz="1000" b="1" dirty="0">
              <a:latin typeface="Arial" panose="020B0604020202020204" pitchFamily="34" charset="0"/>
              <a:cs typeface="Arial" panose="020B0604020202020204" pitchFamily="34" charset="0"/>
            </a:endParaRPr>
          </a:p>
        </p:txBody>
      </p:sp>
      <p:sp>
        <p:nvSpPr>
          <p:cNvPr id="9" name="Round Same Side Corner Rectangle 8">
            <a:hlinkClick r:id="rId5" action="ppaction://hlinksldjump"/>
          </p:cNvPr>
          <p:cNvSpPr/>
          <p:nvPr userDrawn="1"/>
        </p:nvSpPr>
        <p:spPr>
          <a:xfrm>
            <a:off x="6378539" y="620688"/>
            <a:ext cx="1683301" cy="357190"/>
          </a:xfrm>
          <a:prstGeom prst="round2SameRect">
            <a:avLst/>
          </a:prstGeom>
          <a:gradFill>
            <a:gsLst>
              <a:gs pos="0">
                <a:schemeClr val="accent5">
                  <a:lumMod val="50000"/>
                </a:schemeClr>
              </a:gs>
              <a:gs pos="50000">
                <a:schemeClr val="accent5">
                  <a:lumMod val="75000"/>
                </a:schemeClr>
              </a:gs>
              <a:gs pos="70000">
                <a:schemeClr val="accent5">
                  <a:lumMod val="60000"/>
                  <a:lumOff val="40000"/>
                </a:schemeClr>
              </a:gs>
              <a:gs pos="100000">
                <a:schemeClr val="accent5">
                  <a:lumMod val="40000"/>
                  <a:lumOff val="60000"/>
                </a:schemeClr>
              </a:gs>
            </a:gsLst>
          </a:gradFill>
          <a:ln>
            <a:solidFill>
              <a:srgbClr val="002060"/>
            </a:solidFill>
          </a:ln>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IE" sz="1000" b="1" dirty="0" smtClean="0">
                <a:latin typeface="Arial" panose="020B0604020202020204" pitchFamily="34" charset="0"/>
                <a:cs typeface="Arial" panose="020B0604020202020204" pitchFamily="34" charset="0"/>
              </a:rPr>
              <a:t>D2.1</a:t>
            </a:r>
            <a:r>
              <a:rPr lang="en-IE" sz="1000" b="1" baseline="0" dirty="0" smtClean="0">
                <a:latin typeface="Arial" panose="020B0604020202020204" pitchFamily="34" charset="0"/>
                <a:cs typeface="Arial" panose="020B0604020202020204" pitchFamily="34" charset="0"/>
              </a:rPr>
              <a:t> – System Evaluation</a:t>
            </a:r>
            <a:endParaRPr lang="en-GB" sz="1000" b="1" dirty="0">
              <a:latin typeface="Arial" panose="020B0604020202020204" pitchFamily="34" charset="0"/>
              <a:cs typeface="Arial" panose="020B0604020202020204" pitchFamily="34" charset="0"/>
            </a:endParaRPr>
          </a:p>
        </p:txBody>
      </p:sp>
      <p:sp>
        <p:nvSpPr>
          <p:cNvPr id="6" name="Title 5"/>
          <p:cNvSpPr>
            <a:spLocks noGrp="1"/>
          </p:cNvSpPr>
          <p:nvPr>
            <p:ph type="title"/>
          </p:nvPr>
        </p:nvSpPr>
        <p:spPr>
          <a:xfrm>
            <a:off x="35496" y="44624"/>
            <a:ext cx="8859452" cy="548680"/>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65726" y="-2406"/>
            <a:ext cx="936496" cy="595710"/>
          </a:xfrm>
          <a:prstGeom prst="rect">
            <a:avLst/>
          </a:prstGeom>
        </p:spPr>
      </p:pic>
      <p:sp>
        <p:nvSpPr>
          <p:cNvPr id="19" name="Round Same Side Corner Rectangle 18">
            <a:hlinkClick r:id="rId7" action="ppaction://hlinksldjump"/>
          </p:cNvPr>
          <p:cNvSpPr/>
          <p:nvPr userDrawn="1"/>
        </p:nvSpPr>
        <p:spPr>
          <a:xfrm>
            <a:off x="3138519" y="620688"/>
            <a:ext cx="1649165"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000" b="1" dirty="0" smtClean="0">
                <a:latin typeface="Arial" panose="020B0604020202020204" pitchFamily="34" charset="0"/>
                <a:cs typeface="Arial" panose="020B0604020202020204" pitchFamily="34" charset="0"/>
              </a:rPr>
              <a:t>6.1 – System Configuring</a:t>
            </a:r>
            <a:endParaRPr lang="en-GB" sz="1000" b="1" dirty="0">
              <a:latin typeface="Arial" panose="020B0604020202020204" pitchFamily="34" charset="0"/>
              <a:cs typeface="Arial" panose="020B0604020202020204" pitchFamily="34" charset="0"/>
            </a:endParaRPr>
          </a:p>
        </p:txBody>
      </p:sp>
      <p:sp>
        <p:nvSpPr>
          <p:cNvPr id="16" name="Round Same Side Corner Rectangle 15">
            <a:hlinkClick r:id="rId8" action="ppaction://hlinksldjump"/>
          </p:cNvPr>
          <p:cNvSpPr/>
          <p:nvPr userDrawn="1"/>
        </p:nvSpPr>
        <p:spPr>
          <a:xfrm>
            <a:off x="4832910" y="620688"/>
            <a:ext cx="1500403" cy="357190"/>
          </a:xfrm>
          <a:prstGeom prst="round2SameRect">
            <a:avLst/>
          </a:prstGeom>
          <a:gradFill>
            <a:gsLst>
              <a:gs pos="0">
                <a:schemeClr val="accent2">
                  <a:lumMod val="50000"/>
                </a:schemeClr>
              </a:gs>
              <a:gs pos="50000">
                <a:schemeClr val="accent2">
                  <a:lumMod val="75000"/>
                </a:schemeClr>
              </a:gs>
              <a:gs pos="70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000" b="1" dirty="0" smtClean="0">
                <a:latin typeface="Arial" panose="020B0604020202020204" pitchFamily="34" charset="0"/>
                <a:cs typeface="Arial" panose="020B0604020202020204" pitchFamily="34" charset="0"/>
              </a:rPr>
              <a:t>M3.2 –</a:t>
            </a:r>
            <a:r>
              <a:rPr lang="en-GB" sz="1000" b="1" baseline="0" dirty="0" smtClean="0">
                <a:latin typeface="Arial" panose="020B0604020202020204" pitchFamily="34" charset="0"/>
                <a:cs typeface="Arial" panose="020B0604020202020204" pitchFamily="34" charset="0"/>
              </a:rPr>
              <a:t> System Testing</a:t>
            </a:r>
            <a:endParaRPr lang="en-GB" sz="1000" b="1" dirty="0">
              <a:latin typeface="Arial" panose="020B0604020202020204" pitchFamily="34" charset="0"/>
              <a:cs typeface="Arial" panose="020B0604020202020204" pitchFamily="34" charset="0"/>
            </a:endParaRPr>
          </a:p>
        </p:txBody>
      </p:sp>
      <p:sp>
        <p:nvSpPr>
          <p:cNvPr id="15" name="Content Placeholder 1"/>
          <p:cNvSpPr txBox="1">
            <a:spLocks/>
          </p:cNvSpPr>
          <p:nvPr/>
        </p:nvSpPr>
        <p:spPr>
          <a:xfrm>
            <a:off x="133342" y="983578"/>
            <a:ext cx="8840139" cy="5757790"/>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07293"/>
            <a:ext cx="8712968" cy="5030019"/>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fld id="{23214344-8236-4B1F-A3DF-DA24BB3EAD55}" type="datetimeFigureOut">
              <a:rPr lang="en-GB" smtClean="0"/>
              <a:pPr/>
              <a:t>04/08/2018</a:t>
            </a:fld>
            <a:endParaRPr lang="en-GB"/>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fld id="{8F1201DD-DA1B-4B07-90AE-AA0AC650B466}" type="slidenum">
              <a:rPr lang="en-GB" smtClean="0"/>
              <a:pPr/>
              <a:t>‹#›</a:t>
            </a:fld>
            <a:endParaRPr lang="en-GB"/>
          </a:p>
        </p:txBody>
      </p:sp>
      <p:sp>
        <p:nvSpPr>
          <p:cNvPr id="7" name="Title 6"/>
          <p:cNvSpPr>
            <a:spLocks noGrp="1"/>
          </p:cNvSpPr>
          <p:nvPr>
            <p:ph type="title"/>
          </p:nvPr>
        </p:nvSpPr>
        <p:spPr>
          <a:xfrm>
            <a:off x="230832" y="116632"/>
            <a:ext cx="8733656" cy="936104"/>
          </a:xfrm>
        </p:spPr>
        <p:txBody>
          <a:bodyPr rtlCol="0">
            <a:normAutofit/>
          </a:bodyPr>
          <a:lstStyle>
            <a:lvl1pPr>
              <a:defRPr sz="4000"/>
            </a:lvl1pPr>
            <a:extLst/>
          </a:lstStyle>
          <a:p>
            <a:r>
              <a:rPr kumimoji="0" lang="en-US" smtClean="0"/>
              <a:t>Click to edit Master title style</a:t>
            </a:r>
            <a:endParaRPr kumimoji="0" lang="en-US" dirty="0"/>
          </a:p>
        </p:txBody>
      </p:sp>
      <p:sp>
        <p:nvSpPr>
          <p:cNvPr id="41" name="Round Same Side Corner Rectangle 40">
            <a:hlinkClick r:id="rId2" action="ppaction://hlinksldjump"/>
          </p:cNvPr>
          <p:cNvSpPr/>
          <p:nvPr/>
        </p:nvSpPr>
        <p:spPr>
          <a:xfrm>
            <a:off x="35496" y="6569968"/>
            <a:ext cx="720080" cy="28803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latin typeface="Calibri" pitchFamily="34" charset="0"/>
                <a:cs typeface="Calibri" pitchFamily="34" charset="0"/>
              </a:rPr>
              <a:t>Scenario</a:t>
            </a:r>
            <a:endParaRPr lang="en-GB" sz="1100" b="1" dirty="0">
              <a:solidFill>
                <a:schemeClr val="bg1"/>
              </a:solidFill>
              <a:latin typeface="Calibri" pitchFamily="34" charset="0"/>
              <a:cs typeface="Calibri" pitchFamily="34" charset="0"/>
            </a:endParaRPr>
          </a:p>
        </p:txBody>
      </p:sp>
      <p:sp>
        <p:nvSpPr>
          <p:cNvPr id="42" name="Round Same Side Corner Rectangle 41">
            <a:hlinkClick r:id="rId3" action="ppaction://hlinksldjump"/>
          </p:cNvPr>
          <p:cNvSpPr/>
          <p:nvPr/>
        </p:nvSpPr>
        <p:spPr>
          <a:xfrm>
            <a:off x="761613" y="6569968"/>
            <a:ext cx="648072" cy="288032"/>
          </a:xfrm>
          <a:prstGeom prst="round2SameRect">
            <a:avLst/>
          </a:prstGeom>
        </p:spPr>
        <p:style>
          <a:lnRef idx="2">
            <a:schemeClr val="accent6"/>
          </a:lnRef>
          <a:fillRef idx="1">
            <a:schemeClr val="lt1"/>
          </a:fillRef>
          <a:effectRef idx="0">
            <a:schemeClr val="accent6"/>
          </a:effectRef>
          <a:fontRef idx="minor">
            <a:schemeClr val="dk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tx1"/>
                </a:solidFill>
                <a:latin typeface="Calibri" pitchFamily="34" charset="0"/>
                <a:cs typeface="Calibri" pitchFamily="34" charset="0"/>
              </a:rPr>
              <a:t>Criteria</a:t>
            </a:r>
            <a:endParaRPr lang="en-GB" sz="1100" b="1" dirty="0">
              <a:solidFill>
                <a:schemeClr val="tx1"/>
              </a:solidFill>
              <a:latin typeface="Calibri" pitchFamily="34" charset="0"/>
              <a:cs typeface="Calibri" pitchFamily="34" charset="0"/>
            </a:endParaRPr>
          </a:p>
        </p:txBody>
      </p:sp>
      <p:sp>
        <p:nvSpPr>
          <p:cNvPr id="51" name="Round Same Side Corner Rectangle 50">
            <a:hlinkClick r:id="rId4" action="ppaction://hlinksldjump"/>
          </p:cNvPr>
          <p:cNvSpPr/>
          <p:nvPr/>
        </p:nvSpPr>
        <p:spPr>
          <a:xfrm>
            <a:off x="1415722" y="6569968"/>
            <a:ext cx="648072" cy="28803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latin typeface="Calibri" pitchFamily="34" charset="0"/>
                <a:cs typeface="Calibri" pitchFamily="34" charset="0"/>
              </a:rPr>
              <a:t>Tasks</a:t>
            </a:r>
            <a:endParaRPr lang="en-GB" sz="1100" b="1" dirty="0">
              <a:latin typeface="Calibri" pitchFamily="34" charset="0"/>
              <a:cs typeface="Calibri" pitchFamily="34" charset="0"/>
            </a:endParaRPr>
          </a:p>
        </p:txBody>
      </p:sp>
      <p:sp>
        <p:nvSpPr>
          <p:cNvPr id="52" name="Round Same Side Corner Rectangle 51">
            <a:hlinkClick r:id="rId5" action="ppaction://hlinksldjump"/>
          </p:cNvPr>
          <p:cNvSpPr/>
          <p:nvPr/>
        </p:nvSpPr>
        <p:spPr>
          <a:xfrm>
            <a:off x="2069831" y="6569968"/>
            <a:ext cx="396000" cy="28803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smtClean="0">
                <a:latin typeface="Calibri" pitchFamily="34" charset="0"/>
                <a:cs typeface="Calibri" pitchFamily="34" charset="0"/>
              </a:rPr>
              <a:t>1</a:t>
            </a:r>
            <a:endParaRPr lang="en-GB" sz="1200" b="1" dirty="0">
              <a:latin typeface="Calibri" pitchFamily="34" charset="0"/>
              <a:cs typeface="Calibri" pitchFamily="34" charset="0"/>
            </a:endParaRPr>
          </a:p>
        </p:txBody>
      </p:sp>
      <p:sp>
        <p:nvSpPr>
          <p:cNvPr id="53" name="Round Same Side Corner Rectangle 52">
            <a:hlinkClick r:id="rId2" action="ppaction://hlinksldjump"/>
          </p:cNvPr>
          <p:cNvSpPr/>
          <p:nvPr/>
        </p:nvSpPr>
        <p:spPr>
          <a:xfrm>
            <a:off x="2471868" y="6569968"/>
            <a:ext cx="396000" cy="28803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smtClean="0">
                <a:latin typeface="Calibri" pitchFamily="34" charset="0"/>
                <a:cs typeface="Calibri" pitchFamily="34" charset="0"/>
              </a:rPr>
              <a:t>2</a:t>
            </a:r>
            <a:endParaRPr lang="en-GB" sz="1200" b="1" dirty="0">
              <a:latin typeface="Calibri" pitchFamily="34" charset="0"/>
              <a:cs typeface="Calibri" pitchFamily="34" charset="0"/>
            </a:endParaRPr>
          </a:p>
        </p:txBody>
      </p:sp>
      <p:sp>
        <p:nvSpPr>
          <p:cNvPr id="54" name="Round Same Side Corner Rectangle 53">
            <a:hlinkClick r:id="" action="ppaction://noaction"/>
          </p:cNvPr>
          <p:cNvSpPr/>
          <p:nvPr/>
        </p:nvSpPr>
        <p:spPr>
          <a:xfrm>
            <a:off x="2873905" y="6569968"/>
            <a:ext cx="396000" cy="28803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smtClean="0">
                <a:latin typeface="Calibri" pitchFamily="34" charset="0"/>
                <a:cs typeface="Calibri" pitchFamily="34" charset="0"/>
              </a:rPr>
              <a:t>3</a:t>
            </a:r>
            <a:endParaRPr lang="en-GB" sz="1200" b="1" dirty="0">
              <a:latin typeface="Calibri" pitchFamily="34" charset="0"/>
              <a:cs typeface="Calibri" pitchFamily="34" charset="0"/>
            </a:endParaRPr>
          </a:p>
        </p:txBody>
      </p:sp>
      <p:sp>
        <p:nvSpPr>
          <p:cNvPr id="55" name="Round Same Side Corner Rectangle 54">
            <a:hlinkClick r:id="" action="ppaction://noaction"/>
          </p:cNvPr>
          <p:cNvSpPr/>
          <p:nvPr/>
        </p:nvSpPr>
        <p:spPr>
          <a:xfrm>
            <a:off x="3275942" y="6569968"/>
            <a:ext cx="396000" cy="28803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smtClean="0">
                <a:latin typeface="Calibri" pitchFamily="34" charset="0"/>
                <a:cs typeface="Calibri" pitchFamily="34" charset="0"/>
              </a:rPr>
              <a:t>4</a:t>
            </a:r>
            <a:endParaRPr lang="en-GB" sz="1200" b="1" dirty="0">
              <a:latin typeface="Calibri" pitchFamily="34" charset="0"/>
              <a:cs typeface="Calibri" pitchFamily="34" charset="0"/>
            </a:endParaRPr>
          </a:p>
        </p:txBody>
      </p:sp>
      <p:sp>
        <p:nvSpPr>
          <p:cNvPr id="56" name="Round Same Side Corner Rectangle 55">
            <a:hlinkClick r:id="" action="ppaction://noaction"/>
          </p:cNvPr>
          <p:cNvSpPr/>
          <p:nvPr/>
        </p:nvSpPr>
        <p:spPr>
          <a:xfrm>
            <a:off x="3677979" y="6569968"/>
            <a:ext cx="396000" cy="288032"/>
          </a:xfrm>
          <a:prstGeom prst="round2SameRect">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smtClean="0">
                <a:latin typeface="Calibri" pitchFamily="34" charset="0"/>
                <a:cs typeface="Calibri" pitchFamily="34" charset="0"/>
              </a:rPr>
              <a:t>5</a:t>
            </a:r>
            <a:endParaRPr lang="en-GB" sz="1200" b="1" dirty="0">
              <a:latin typeface="Calibri" pitchFamily="34" charset="0"/>
              <a:cs typeface="Calibri" pitchFamily="34" charset="0"/>
            </a:endParaRPr>
          </a:p>
        </p:txBody>
      </p:sp>
      <p:sp>
        <p:nvSpPr>
          <p:cNvPr id="57" name="Round Same Side Corner Rectangle 56">
            <a:hlinkClick r:id="" action="ppaction://noaction"/>
          </p:cNvPr>
          <p:cNvSpPr/>
          <p:nvPr/>
        </p:nvSpPr>
        <p:spPr>
          <a:xfrm>
            <a:off x="4080016" y="6569968"/>
            <a:ext cx="396000" cy="288032"/>
          </a:xfrm>
          <a:prstGeom prst="round2SameRect">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a:latin typeface="Calibri" pitchFamily="34" charset="0"/>
                <a:cs typeface="Calibri" pitchFamily="34" charset="0"/>
              </a:rPr>
              <a:t>6</a:t>
            </a:r>
          </a:p>
        </p:txBody>
      </p:sp>
      <p:sp>
        <p:nvSpPr>
          <p:cNvPr id="58" name="Round Same Side Corner Rectangle 57">
            <a:hlinkClick r:id="" action="ppaction://noaction"/>
          </p:cNvPr>
          <p:cNvSpPr/>
          <p:nvPr/>
        </p:nvSpPr>
        <p:spPr>
          <a:xfrm>
            <a:off x="4482053" y="6569968"/>
            <a:ext cx="396000" cy="288032"/>
          </a:xfrm>
          <a:prstGeom prst="round2SameRect">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smtClean="0">
                <a:latin typeface="Calibri" pitchFamily="34" charset="0"/>
                <a:cs typeface="Calibri" pitchFamily="34" charset="0"/>
              </a:rPr>
              <a:t>7</a:t>
            </a:r>
            <a:endParaRPr lang="en-GB" sz="1200" b="1" dirty="0">
              <a:latin typeface="Calibri" pitchFamily="34" charset="0"/>
              <a:cs typeface="Calibri" pitchFamily="34" charset="0"/>
            </a:endParaRPr>
          </a:p>
        </p:txBody>
      </p:sp>
      <p:sp>
        <p:nvSpPr>
          <p:cNvPr id="59" name="Round Same Side Corner Rectangle 58">
            <a:hlinkClick r:id="" action="ppaction://noaction"/>
          </p:cNvPr>
          <p:cNvSpPr/>
          <p:nvPr/>
        </p:nvSpPr>
        <p:spPr>
          <a:xfrm>
            <a:off x="4884090" y="6569968"/>
            <a:ext cx="396000" cy="288032"/>
          </a:xfrm>
          <a:prstGeom prst="round2SameRect">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a:latin typeface="Calibri" pitchFamily="34" charset="0"/>
                <a:cs typeface="Calibri" pitchFamily="34" charset="0"/>
              </a:rPr>
              <a:t>8</a:t>
            </a:r>
          </a:p>
        </p:txBody>
      </p:sp>
      <p:sp>
        <p:nvSpPr>
          <p:cNvPr id="60" name="Round Same Side Corner Rectangle 59">
            <a:hlinkClick r:id="" action="ppaction://noaction"/>
          </p:cNvPr>
          <p:cNvSpPr/>
          <p:nvPr/>
        </p:nvSpPr>
        <p:spPr>
          <a:xfrm>
            <a:off x="5286127" y="6569968"/>
            <a:ext cx="396000" cy="288032"/>
          </a:xfrm>
          <a:prstGeom prst="round2SameRect">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a:latin typeface="Calibri" pitchFamily="34" charset="0"/>
                <a:cs typeface="Calibri" pitchFamily="34" charset="0"/>
              </a:rPr>
              <a:t>9</a:t>
            </a:r>
          </a:p>
        </p:txBody>
      </p:sp>
      <p:sp>
        <p:nvSpPr>
          <p:cNvPr id="61" name="Round Same Side Corner Rectangle 60">
            <a:hlinkClick r:id="" action="ppaction://noaction"/>
          </p:cNvPr>
          <p:cNvSpPr/>
          <p:nvPr/>
        </p:nvSpPr>
        <p:spPr>
          <a:xfrm>
            <a:off x="5688164" y="6569968"/>
            <a:ext cx="396000" cy="288032"/>
          </a:xfrm>
          <a:prstGeom prst="round2SameRect">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smtClean="0">
                <a:latin typeface="Calibri" pitchFamily="34" charset="0"/>
                <a:cs typeface="Calibri" pitchFamily="34" charset="0"/>
              </a:rPr>
              <a:t>10</a:t>
            </a:r>
            <a:endParaRPr lang="en-GB" sz="1200" b="1" dirty="0">
              <a:latin typeface="Calibri" pitchFamily="34" charset="0"/>
              <a:cs typeface="Calibri" pitchFamily="34" charset="0"/>
            </a:endParaRPr>
          </a:p>
        </p:txBody>
      </p:sp>
      <p:sp>
        <p:nvSpPr>
          <p:cNvPr id="62" name="Round Same Side Corner Rectangle 61">
            <a:hlinkClick r:id="" action="ppaction://noaction"/>
          </p:cNvPr>
          <p:cNvSpPr/>
          <p:nvPr/>
        </p:nvSpPr>
        <p:spPr>
          <a:xfrm>
            <a:off x="6090201" y="6569968"/>
            <a:ext cx="396000" cy="288032"/>
          </a:xfrm>
          <a:prstGeom prst="round2SameRect">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smtClean="0">
                <a:latin typeface="Calibri" pitchFamily="34" charset="0"/>
                <a:cs typeface="Calibri" pitchFamily="34" charset="0"/>
              </a:rPr>
              <a:t>11</a:t>
            </a:r>
            <a:endParaRPr lang="en-GB" sz="1200" b="1" dirty="0">
              <a:latin typeface="Calibri" pitchFamily="34" charset="0"/>
              <a:cs typeface="Calibri" pitchFamily="34" charset="0"/>
            </a:endParaRPr>
          </a:p>
        </p:txBody>
      </p:sp>
      <p:sp>
        <p:nvSpPr>
          <p:cNvPr id="63" name="Round Same Side Corner Rectangle 62">
            <a:hlinkClick r:id="" action="ppaction://noaction"/>
          </p:cNvPr>
          <p:cNvSpPr/>
          <p:nvPr/>
        </p:nvSpPr>
        <p:spPr>
          <a:xfrm>
            <a:off x="6492238" y="6569968"/>
            <a:ext cx="396000" cy="288032"/>
          </a:xfrm>
          <a:prstGeom prst="round2SameRect">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smtClean="0">
                <a:latin typeface="Calibri" pitchFamily="34" charset="0"/>
                <a:cs typeface="Calibri" pitchFamily="34" charset="0"/>
              </a:rPr>
              <a:t>12</a:t>
            </a:r>
            <a:endParaRPr lang="en-GB" sz="1200" b="1" dirty="0">
              <a:latin typeface="Calibri" pitchFamily="34" charset="0"/>
              <a:cs typeface="Calibri" pitchFamily="34" charset="0"/>
            </a:endParaRPr>
          </a:p>
        </p:txBody>
      </p:sp>
      <p:sp>
        <p:nvSpPr>
          <p:cNvPr id="64" name="Round Same Side Corner Rectangle 63">
            <a:hlinkClick r:id="" action="ppaction://noaction"/>
          </p:cNvPr>
          <p:cNvSpPr/>
          <p:nvPr/>
        </p:nvSpPr>
        <p:spPr>
          <a:xfrm>
            <a:off x="6894275" y="6569968"/>
            <a:ext cx="396000" cy="288032"/>
          </a:xfrm>
          <a:prstGeom prst="round2SameRect">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smtClean="0">
                <a:latin typeface="Calibri" pitchFamily="34" charset="0"/>
                <a:cs typeface="Calibri" pitchFamily="34" charset="0"/>
              </a:rPr>
              <a:t>13</a:t>
            </a:r>
            <a:endParaRPr lang="en-GB" sz="1200" b="1" dirty="0">
              <a:latin typeface="Calibri" pitchFamily="34" charset="0"/>
              <a:cs typeface="Calibri" pitchFamily="34" charset="0"/>
            </a:endParaRPr>
          </a:p>
        </p:txBody>
      </p:sp>
      <p:sp>
        <p:nvSpPr>
          <p:cNvPr id="66" name="Round Same Side Corner Rectangle 65">
            <a:hlinkClick r:id="" action="ppaction://noaction"/>
          </p:cNvPr>
          <p:cNvSpPr/>
          <p:nvPr/>
        </p:nvSpPr>
        <p:spPr>
          <a:xfrm>
            <a:off x="7308304" y="6569968"/>
            <a:ext cx="396000" cy="288032"/>
          </a:xfrm>
          <a:prstGeom prst="round2Same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smtClean="0">
                <a:latin typeface="Calibri" pitchFamily="34" charset="0"/>
                <a:cs typeface="Calibri" pitchFamily="34" charset="0"/>
              </a:rPr>
              <a:t>14</a:t>
            </a:r>
            <a:endParaRPr lang="en-GB" sz="1200" b="1" dirty="0">
              <a:latin typeface="Calibri" pitchFamily="34" charset="0"/>
              <a:cs typeface="Calibri" pitchFamily="34" charset="0"/>
            </a:endParaRPr>
          </a:p>
        </p:txBody>
      </p:sp>
      <p:sp>
        <p:nvSpPr>
          <p:cNvPr id="67" name="Round Same Side Corner Rectangle 66">
            <a:hlinkClick r:id="" action="ppaction://noaction"/>
          </p:cNvPr>
          <p:cNvSpPr/>
          <p:nvPr/>
        </p:nvSpPr>
        <p:spPr>
          <a:xfrm>
            <a:off x="7710347" y="6569968"/>
            <a:ext cx="396000" cy="288032"/>
          </a:xfrm>
          <a:prstGeom prst="round2Same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smtClean="0">
                <a:latin typeface="Calibri" pitchFamily="34" charset="0"/>
                <a:cs typeface="Calibri" pitchFamily="34" charset="0"/>
              </a:rPr>
              <a:t>15</a:t>
            </a:r>
            <a:endParaRPr lang="en-GB" sz="1200" b="1" dirty="0">
              <a:latin typeface="Calibri" pitchFamily="34" charset="0"/>
              <a:cs typeface="Calibri" pitchFamily="34" charset="0"/>
            </a:endParaRPr>
          </a:p>
        </p:txBody>
      </p:sp>
      <p:sp>
        <p:nvSpPr>
          <p:cNvPr id="24" name="Round Same Side Corner Rectangle 23">
            <a:hlinkClick r:id="" action="ppaction://noaction"/>
          </p:cNvPr>
          <p:cNvSpPr/>
          <p:nvPr userDrawn="1"/>
        </p:nvSpPr>
        <p:spPr>
          <a:xfrm>
            <a:off x="35496" y="6569968"/>
            <a:ext cx="720080" cy="288000"/>
          </a:xfrm>
          <a:prstGeom prst="round2SameRect">
            <a:avLst/>
          </a:prstGeom>
          <a:solidFill>
            <a:srgbClr val="70AC2E"/>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latin typeface="Calibri" pitchFamily="34" charset="0"/>
                <a:cs typeface="Calibri" pitchFamily="34" charset="0"/>
              </a:rPr>
              <a:t>Scenario</a:t>
            </a:r>
            <a:endParaRPr lang="en-GB" sz="1100" b="1" dirty="0">
              <a:solidFill>
                <a:schemeClr val="bg1"/>
              </a:solidFill>
              <a:latin typeface="Calibri" pitchFamily="34" charset="0"/>
              <a:cs typeface="Calibri" pitchFamily="34" charset="0"/>
            </a:endParaRPr>
          </a:p>
        </p:txBody>
      </p:sp>
      <p:sp>
        <p:nvSpPr>
          <p:cNvPr id="25" name="Round Same Side Corner Rectangle 24">
            <a:hlinkClick r:id="rId5" action="ppaction://hlinksldjump"/>
          </p:cNvPr>
          <p:cNvSpPr/>
          <p:nvPr userDrawn="1"/>
        </p:nvSpPr>
        <p:spPr>
          <a:xfrm>
            <a:off x="778683" y="6569968"/>
            <a:ext cx="648072" cy="288000"/>
          </a:xfrm>
          <a:prstGeom prst="round2SameRect">
            <a:avLst/>
          </a:prstGeom>
          <a:solidFill>
            <a:srgbClr val="70AC2E"/>
          </a:solidFill>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latin typeface="Calibri" pitchFamily="34" charset="0"/>
                <a:cs typeface="Calibri" pitchFamily="34" charset="0"/>
              </a:rPr>
              <a:t>Criteria</a:t>
            </a:r>
            <a:endParaRPr lang="en-GB" sz="1100" b="1" dirty="0">
              <a:solidFill>
                <a:schemeClr val="bg1"/>
              </a:solidFill>
              <a:latin typeface="Calibri" pitchFamily="34" charset="0"/>
              <a:cs typeface="Calibri" pitchFamily="34" charset="0"/>
            </a:endParaRPr>
          </a:p>
        </p:txBody>
      </p:sp>
      <p:sp>
        <p:nvSpPr>
          <p:cNvPr id="26" name="Round Same Side Corner Rectangle 25">
            <a:hlinkClick r:id="rId6" action="ppaction://hlinksldjump"/>
          </p:cNvPr>
          <p:cNvSpPr/>
          <p:nvPr userDrawn="1"/>
        </p:nvSpPr>
        <p:spPr>
          <a:xfrm>
            <a:off x="1449862" y="6569968"/>
            <a:ext cx="644511" cy="288000"/>
          </a:xfrm>
          <a:prstGeom prst="round2SameRect">
            <a:avLst/>
          </a:prstGeom>
          <a:solidFill>
            <a:srgbClr val="70AC2E"/>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latin typeface="Calibri" pitchFamily="34" charset="0"/>
                <a:cs typeface="Calibri" pitchFamily="34" charset="0"/>
              </a:rPr>
              <a:t>Tasks</a:t>
            </a:r>
            <a:endParaRPr lang="en-GB" sz="1100" b="1" dirty="0">
              <a:latin typeface="Calibri" pitchFamily="34" charset="0"/>
              <a:cs typeface="Calibri" pitchFamily="34" charset="0"/>
            </a:endParaRPr>
          </a:p>
        </p:txBody>
      </p:sp>
      <p:sp>
        <p:nvSpPr>
          <p:cNvPr id="27" name="Round Same Side Corner Rectangle 26">
            <a:hlinkClick r:id="rId7" action="ppaction://hlinksldjump"/>
          </p:cNvPr>
          <p:cNvSpPr/>
          <p:nvPr userDrawn="1"/>
        </p:nvSpPr>
        <p:spPr>
          <a:xfrm>
            <a:off x="2117480" y="6569968"/>
            <a:ext cx="288000" cy="288000"/>
          </a:xfrm>
          <a:prstGeom prst="round2SameRect">
            <a:avLst/>
          </a:prstGeom>
          <a:solidFill>
            <a:srgbClr val="70AC2E"/>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latin typeface="Calibri" pitchFamily="34" charset="0"/>
                <a:cs typeface="Calibri" pitchFamily="34" charset="0"/>
              </a:rPr>
              <a:t>1</a:t>
            </a:r>
            <a:endParaRPr lang="en-GB" sz="1100" b="1" dirty="0">
              <a:latin typeface="Calibri" pitchFamily="34" charset="0"/>
              <a:cs typeface="Calibri" pitchFamily="34" charset="0"/>
            </a:endParaRPr>
          </a:p>
        </p:txBody>
      </p:sp>
      <p:sp>
        <p:nvSpPr>
          <p:cNvPr id="28" name="Round Same Side Corner Rectangle 27">
            <a:hlinkClick r:id="rId8" action="ppaction://hlinksldjump"/>
          </p:cNvPr>
          <p:cNvSpPr/>
          <p:nvPr userDrawn="1"/>
        </p:nvSpPr>
        <p:spPr>
          <a:xfrm>
            <a:off x="2428587" y="6569968"/>
            <a:ext cx="288000" cy="288000"/>
          </a:xfrm>
          <a:prstGeom prst="round2SameRect">
            <a:avLst/>
          </a:prstGeom>
          <a:solidFill>
            <a:srgbClr val="70AC2E"/>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latin typeface="Calibri" pitchFamily="34" charset="0"/>
                <a:cs typeface="Calibri" pitchFamily="34" charset="0"/>
              </a:rPr>
              <a:t>2</a:t>
            </a:r>
            <a:endParaRPr lang="en-GB" sz="1100" b="1" dirty="0">
              <a:latin typeface="Calibri" pitchFamily="34" charset="0"/>
              <a:cs typeface="Calibri" pitchFamily="34" charset="0"/>
            </a:endParaRPr>
          </a:p>
        </p:txBody>
      </p:sp>
      <p:sp>
        <p:nvSpPr>
          <p:cNvPr id="29" name="Round Same Side Corner Rectangle 28">
            <a:hlinkClick r:id="rId9" action="ppaction://hlinksldjump"/>
          </p:cNvPr>
          <p:cNvSpPr/>
          <p:nvPr userDrawn="1"/>
        </p:nvSpPr>
        <p:spPr>
          <a:xfrm>
            <a:off x="2739694" y="6569968"/>
            <a:ext cx="288000" cy="288000"/>
          </a:xfrm>
          <a:prstGeom prst="round2SameRect">
            <a:avLst/>
          </a:prstGeom>
          <a:solidFill>
            <a:srgbClr val="70AC2E"/>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latin typeface="Calibri" pitchFamily="34" charset="0"/>
                <a:cs typeface="Calibri" pitchFamily="34" charset="0"/>
              </a:rPr>
              <a:t>3</a:t>
            </a:r>
            <a:endParaRPr lang="en-GB" sz="1100" b="1" dirty="0">
              <a:latin typeface="Calibri" pitchFamily="34" charset="0"/>
              <a:cs typeface="Calibri" pitchFamily="34" charset="0"/>
            </a:endParaRPr>
          </a:p>
        </p:txBody>
      </p:sp>
      <p:sp>
        <p:nvSpPr>
          <p:cNvPr id="30" name="Round Same Side Corner Rectangle 29">
            <a:hlinkClick r:id="rId10" action="ppaction://hlinksldjump"/>
          </p:cNvPr>
          <p:cNvSpPr/>
          <p:nvPr userDrawn="1"/>
        </p:nvSpPr>
        <p:spPr>
          <a:xfrm>
            <a:off x="3050801" y="6569968"/>
            <a:ext cx="288000" cy="288000"/>
          </a:xfrm>
          <a:prstGeom prst="round2SameRect">
            <a:avLst/>
          </a:prstGeom>
          <a:solidFill>
            <a:srgbClr val="70AC2E"/>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latin typeface="Calibri" pitchFamily="34" charset="0"/>
                <a:cs typeface="Calibri" pitchFamily="34" charset="0"/>
              </a:rPr>
              <a:t>4</a:t>
            </a:r>
            <a:endParaRPr lang="en-GB" sz="1100" b="1" dirty="0">
              <a:latin typeface="Calibri" pitchFamily="34" charset="0"/>
              <a:cs typeface="Calibri" pitchFamily="34" charset="0"/>
            </a:endParaRPr>
          </a:p>
        </p:txBody>
      </p:sp>
      <p:sp>
        <p:nvSpPr>
          <p:cNvPr id="31" name="Round Same Side Corner Rectangle 30">
            <a:hlinkClick r:id="rId11" action="ppaction://hlinksldjump"/>
          </p:cNvPr>
          <p:cNvSpPr/>
          <p:nvPr userDrawn="1"/>
        </p:nvSpPr>
        <p:spPr>
          <a:xfrm>
            <a:off x="3361908" y="6569968"/>
            <a:ext cx="288000" cy="288000"/>
          </a:xfrm>
          <a:prstGeom prst="round2SameRect">
            <a:avLst/>
          </a:prstGeom>
          <a:solidFill>
            <a:srgbClr val="70AC2E"/>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latin typeface="Calibri" pitchFamily="34" charset="0"/>
                <a:cs typeface="Calibri" pitchFamily="34" charset="0"/>
              </a:rPr>
              <a:t>5</a:t>
            </a:r>
            <a:endParaRPr lang="en-GB" sz="1100" b="1" dirty="0">
              <a:latin typeface="Calibri" pitchFamily="34" charset="0"/>
              <a:cs typeface="Calibri" pitchFamily="34" charset="0"/>
            </a:endParaRPr>
          </a:p>
        </p:txBody>
      </p:sp>
      <p:sp>
        <p:nvSpPr>
          <p:cNvPr id="32" name="Round Same Side Corner Rectangle 31">
            <a:hlinkClick r:id="rId12" action="ppaction://hlinksldjump"/>
          </p:cNvPr>
          <p:cNvSpPr/>
          <p:nvPr userDrawn="1"/>
        </p:nvSpPr>
        <p:spPr>
          <a:xfrm>
            <a:off x="3673015" y="6569968"/>
            <a:ext cx="288000" cy="288000"/>
          </a:xfrm>
          <a:prstGeom prst="round2SameRect">
            <a:avLst/>
          </a:prstGeom>
          <a:solidFill>
            <a:srgbClr val="70AC2E"/>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a:latin typeface="Calibri" pitchFamily="34" charset="0"/>
                <a:cs typeface="Calibri" pitchFamily="34" charset="0"/>
              </a:rPr>
              <a:t>6</a:t>
            </a:r>
          </a:p>
        </p:txBody>
      </p:sp>
      <p:sp>
        <p:nvSpPr>
          <p:cNvPr id="33" name="Round Same Side Corner Rectangle 32">
            <a:hlinkClick r:id="rId12" action="ppaction://hlinksldjump"/>
          </p:cNvPr>
          <p:cNvSpPr/>
          <p:nvPr userDrawn="1"/>
        </p:nvSpPr>
        <p:spPr>
          <a:xfrm>
            <a:off x="3984122" y="6569968"/>
            <a:ext cx="288000" cy="288000"/>
          </a:xfrm>
          <a:prstGeom prst="round2SameRect">
            <a:avLst/>
          </a:prstGeom>
          <a:solidFill>
            <a:srgbClr val="70AC2E"/>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latin typeface="Calibri" pitchFamily="34" charset="0"/>
                <a:cs typeface="Calibri" pitchFamily="34" charset="0"/>
              </a:rPr>
              <a:t>7</a:t>
            </a:r>
            <a:endParaRPr lang="en-GB" sz="1100" b="1" dirty="0">
              <a:latin typeface="Calibri" pitchFamily="34" charset="0"/>
              <a:cs typeface="Calibri" pitchFamily="34" charset="0"/>
            </a:endParaRPr>
          </a:p>
        </p:txBody>
      </p:sp>
      <p:sp>
        <p:nvSpPr>
          <p:cNvPr id="34" name="Round Same Side Corner Rectangle 33">
            <a:hlinkClick r:id="rId13" action="ppaction://hlinksldjump"/>
          </p:cNvPr>
          <p:cNvSpPr/>
          <p:nvPr userDrawn="1"/>
        </p:nvSpPr>
        <p:spPr>
          <a:xfrm>
            <a:off x="4295229" y="6569968"/>
            <a:ext cx="288000" cy="288000"/>
          </a:xfrm>
          <a:prstGeom prst="round2SameRect">
            <a:avLst/>
          </a:prstGeom>
          <a:solidFill>
            <a:srgbClr val="70AC2E"/>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a:latin typeface="Calibri" pitchFamily="34" charset="0"/>
                <a:cs typeface="Calibri" pitchFamily="34" charset="0"/>
              </a:rPr>
              <a:t>8</a:t>
            </a:r>
          </a:p>
        </p:txBody>
      </p:sp>
      <p:sp>
        <p:nvSpPr>
          <p:cNvPr id="35" name="Round Same Side Corner Rectangle 34">
            <a:hlinkClick r:id="rId14" action="ppaction://hlinksldjump"/>
          </p:cNvPr>
          <p:cNvSpPr/>
          <p:nvPr userDrawn="1"/>
        </p:nvSpPr>
        <p:spPr>
          <a:xfrm>
            <a:off x="4606336" y="6569968"/>
            <a:ext cx="288000" cy="288000"/>
          </a:xfrm>
          <a:prstGeom prst="round2SameRect">
            <a:avLst/>
          </a:prstGeom>
          <a:solidFill>
            <a:srgbClr val="70AC2E"/>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latin typeface="Calibri" pitchFamily="34" charset="0"/>
                <a:cs typeface="Calibri" pitchFamily="34" charset="0"/>
              </a:rPr>
              <a:t>9</a:t>
            </a:r>
            <a:endParaRPr lang="en-GB" sz="1100" b="1" dirty="0">
              <a:latin typeface="Calibri" pitchFamily="34" charset="0"/>
              <a:cs typeface="Calibri" pitchFamily="34" charset="0"/>
            </a:endParaRPr>
          </a:p>
        </p:txBody>
      </p:sp>
      <p:sp>
        <p:nvSpPr>
          <p:cNvPr id="36" name="Round Same Side Corner Rectangle 35">
            <a:hlinkClick r:id="rId14" action="ppaction://hlinksldjump"/>
          </p:cNvPr>
          <p:cNvSpPr/>
          <p:nvPr userDrawn="1"/>
        </p:nvSpPr>
        <p:spPr>
          <a:xfrm>
            <a:off x="4917443" y="6561006"/>
            <a:ext cx="360000" cy="288000"/>
          </a:xfrm>
          <a:prstGeom prst="round2SameRect">
            <a:avLst/>
          </a:prstGeom>
          <a:solidFill>
            <a:srgbClr val="70AC2E"/>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latin typeface="Calibri" pitchFamily="34" charset="0"/>
                <a:cs typeface="Calibri" pitchFamily="34" charset="0"/>
              </a:rPr>
              <a:t>10</a:t>
            </a:r>
            <a:endParaRPr lang="en-GB" sz="1100" b="1" dirty="0">
              <a:latin typeface="Calibri" pitchFamily="34" charset="0"/>
              <a:cs typeface="Calibri" pitchFamily="34" charset="0"/>
            </a:endParaRPr>
          </a:p>
        </p:txBody>
      </p:sp>
      <p:sp>
        <p:nvSpPr>
          <p:cNvPr id="37" name="Round Same Side Corner Rectangle 36">
            <a:hlinkClick r:id="rId15" action="ppaction://hlinksldjump"/>
          </p:cNvPr>
          <p:cNvSpPr/>
          <p:nvPr userDrawn="1"/>
        </p:nvSpPr>
        <p:spPr>
          <a:xfrm>
            <a:off x="5300550" y="6561006"/>
            <a:ext cx="360000" cy="288000"/>
          </a:xfrm>
          <a:prstGeom prst="round2SameRect">
            <a:avLst/>
          </a:prstGeom>
          <a:solidFill>
            <a:srgbClr val="70AC2E"/>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latin typeface="Calibri" pitchFamily="34" charset="0"/>
                <a:cs typeface="Calibri" pitchFamily="34" charset="0"/>
              </a:rPr>
              <a:t>11</a:t>
            </a:r>
            <a:endParaRPr lang="en-GB" sz="1100" b="1" dirty="0">
              <a:latin typeface="Calibri" pitchFamily="34" charset="0"/>
              <a:cs typeface="Calibri" pitchFamily="34" charset="0"/>
            </a:endParaRPr>
          </a:p>
        </p:txBody>
      </p:sp>
      <p:sp>
        <p:nvSpPr>
          <p:cNvPr id="38" name="Round Same Side Corner Rectangle 37">
            <a:hlinkClick r:id="rId16" action="ppaction://hlinksldjump"/>
          </p:cNvPr>
          <p:cNvSpPr/>
          <p:nvPr userDrawn="1"/>
        </p:nvSpPr>
        <p:spPr>
          <a:xfrm>
            <a:off x="5683657" y="6561006"/>
            <a:ext cx="360000" cy="288000"/>
          </a:xfrm>
          <a:prstGeom prst="round2SameRect">
            <a:avLst/>
          </a:prstGeom>
          <a:solidFill>
            <a:srgbClr val="70AC2E"/>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latin typeface="Calibri" pitchFamily="34" charset="0"/>
                <a:cs typeface="Calibri" pitchFamily="34" charset="0"/>
              </a:rPr>
              <a:t>12</a:t>
            </a:r>
            <a:endParaRPr lang="en-GB" sz="1100" b="1" dirty="0">
              <a:latin typeface="Calibri" pitchFamily="34" charset="0"/>
              <a:cs typeface="Calibri" pitchFamily="34" charset="0"/>
            </a:endParaRPr>
          </a:p>
        </p:txBody>
      </p:sp>
      <p:sp>
        <p:nvSpPr>
          <p:cNvPr id="39" name="Round Same Side Corner Rectangle 38">
            <a:hlinkClick r:id="rId16" action="ppaction://hlinksldjump"/>
          </p:cNvPr>
          <p:cNvSpPr/>
          <p:nvPr userDrawn="1"/>
        </p:nvSpPr>
        <p:spPr>
          <a:xfrm>
            <a:off x="6066764" y="6561006"/>
            <a:ext cx="360000" cy="288000"/>
          </a:xfrm>
          <a:prstGeom prst="round2SameRect">
            <a:avLst/>
          </a:prstGeom>
          <a:solidFill>
            <a:srgbClr val="FF000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latin typeface="Calibri" pitchFamily="34" charset="0"/>
                <a:cs typeface="Calibri" pitchFamily="34" charset="0"/>
              </a:rPr>
              <a:t>13</a:t>
            </a:r>
            <a:endParaRPr lang="en-GB" sz="1100" b="1" dirty="0">
              <a:latin typeface="Calibri" pitchFamily="34" charset="0"/>
              <a:cs typeface="Calibri" pitchFamily="34" charset="0"/>
            </a:endParaRPr>
          </a:p>
        </p:txBody>
      </p:sp>
      <p:sp>
        <p:nvSpPr>
          <p:cNvPr id="40" name="Round Same Side Corner Rectangle 39">
            <a:hlinkClick r:id="rId17" action="ppaction://hlinksldjump"/>
          </p:cNvPr>
          <p:cNvSpPr/>
          <p:nvPr userDrawn="1"/>
        </p:nvSpPr>
        <p:spPr>
          <a:xfrm>
            <a:off x="6449871" y="6561006"/>
            <a:ext cx="360000" cy="288000"/>
          </a:xfrm>
          <a:prstGeom prst="round2SameRect">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latin typeface="Calibri" pitchFamily="34" charset="0"/>
                <a:cs typeface="Calibri" pitchFamily="34" charset="0"/>
              </a:rPr>
              <a:t>14</a:t>
            </a:r>
            <a:endParaRPr lang="en-GB" sz="1100" b="1" dirty="0">
              <a:latin typeface="Calibri" pitchFamily="34" charset="0"/>
              <a:cs typeface="Calibri" pitchFamily="34" charset="0"/>
            </a:endParaRPr>
          </a:p>
        </p:txBody>
      </p:sp>
      <p:sp>
        <p:nvSpPr>
          <p:cNvPr id="43" name="Round Same Side Corner Rectangle 42">
            <a:hlinkClick r:id="rId17" action="ppaction://hlinksldjump"/>
          </p:cNvPr>
          <p:cNvSpPr/>
          <p:nvPr userDrawn="1"/>
        </p:nvSpPr>
        <p:spPr>
          <a:xfrm>
            <a:off x="6832978" y="6561006"/>
            <a:ext cx="360000" cy="288000"/>
          </a:xfrm>
          <a:prstGeom prst="round2SameRect">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latin typeface="Calibri" pitchFamily="34" charset="0"/>
                <a:cs typeface="Calibri" pitchFamily="34" charset="0"/>
              </a:rPr>
              <a:t>15</a:t>
            </a:r>
            <a:endParaRPr lang="en-GB" sz="1100" b="1" dirty="0">
              <a:latin typeface="Calibri" pitchFamily="34" charset="0"/>
              <a:cs typeface="Calibri" pitchFamily="34" charset="0"/>
            </a:endParaRPr>
          </a:p>
        </p:txBody>
      </p:sp>
      <p:sp>
        <p:nvSpPr>
          <p:cNvPr id="44" name="Round Same Side Corner Rectangle 43">
            <a:hlinkClick r:id="rId18" action="ppaction://hlinksldjump"/>
          </p:cNvPr>
          <p:cNvSpPr/>
          <p:nvPr userDrawn="1"/>
        </p:nvSpPr>
        <p:spPr>
          <a:xfrm>
            <a:off x="7216085" y="6561006"/>
            <a:ext cx="360000" cy="288000"/>
          </a:xfrm>
          <a:prstGeom prst="round2SameRect">
            <a:avLst/>
          </a:prstGeom>
          <a:solidFill>
            <a:srgbClr val="70AC2E"/>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latin typeface="Calibri" pitchFamily="34" charset="0"/>
                <a:cs typeface="Calibri" pitchFamily="34" charset="0"/>
              </a:rPr>
              <a:t>16</a:t>
            </a:r>
            <a:endParaRPr lang="en-GB" sz="1100" b="1" dirty="0">
              <a:latin typeface="Calibri" pitchFamily="34" charset="0"/>
              <a:cs typeface="Calibri" pitchFamily="34" charset="0"/>
            </a:endParaRPr>
          </a:p>
        </p:txBody>
      </p:sp>
      <p:sp>
        <p:nvSpPr>
          <p:cNvPr id="45" name="Round Same Side Corner Rectangle 44">
            <a:hlinkClick r:id="rId19" action="ppaction://hlinksldjump"/>
          </p:cNvPr>
          <p:cNvSpPr/>
          <p:nvPr userDrawn="1"/>
        </p:nvSpPr>
        <p:spPr>
          <a:xfrm>
            <a:off x="7599192" y="6561006"/>
            <a:ext cx="360000" cy="288000"/>
          </a:xfrm>
          <a:prstGeom prst="round2SameRect">
            <a:avLst/>
          </a:prstGeom>
          <a:solidFill>
            <a:srgbClr val="70AC2E"/>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latin typeface="Calibri" pitchFamily="34" charset="0"/>
                <a:cs typeface="Calibri" pitchFamily="34" charset="0"/>
              </a:rPr>
              <a:t>17</a:t>
            </a:r>
            <a:endParaRPr lang="en-GB" sz="1100" b="1" dirty="0">
              <a:latin typeface="Calibri" pitchFamily="34" charset="0"/>
              <a:cs typeface="Calibri" pitchFamily="34" charset="0"/>
            </a:endParaRPr>
          </a:p>
        </p:txBody>
      </p:sp>
      <p:sp>
        <p:nvSpPr>
          <p:cNvPr id="46" name="Round Same Side Corner Rectangle 45">
            <a:hlinkClick r:id="rId19" action="ppaction://hlinksldjump"/>
          </p:cNvPr>
          <p:cNvSpPr/>
          <p:nvPr userDrawn="1"/>
        </p:nvSpPr>
        <p:spPr>
          <a:xfrm>
            <a:off x="7982299" y="6561006"/>
            <a:ext cx="360000" cy="288000"/>
          </a:xfrm>
          <a:prstGeom prst="round2SameRect">
            <a:avLst/>
          </a:prstGeom>
          <a:solidFill>
            <a:srgbClr val="70AC2E"/>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latin typeface="Calibri" pitchFamily="34" charset="0"/>
                <a:cs typeface="Calibri" pitchFamily="34" charset="0"/>
              </a:rPr>
              <a:t>18</a:t>
            </a:r>
            <a:endParaRPr lang="en-GB" sz="1100" b="1" dirty="0">
              <a:latin typeface="Calibri" pitchFamily="34" charset="0"/>
              <a:cs typeface="Calibri" pitchFamily="34" charset="0"/>
            </a:endParaRPr>
          </a:p>
        </p:txBody>
      </p:sp>
      <p:sp>
        <p:nvSpPr>
          <p:cNvPr id="47" name="Round Same Side Corner Rectangle 46">
            <a:hlinkClick r:id="rId20" action="ppaction://hlinksldjump"/>
          </p:cNvPr>
          <p:cNvSpPr/>
          <p:nvPr userDrawn="1"/>
        </p:nvSpPr>
        <p:spPr>
          <a:xfrm>
            <a:off x="8365406" y="6561006"/>
            <a:ext cx="360000" cy="288000"/>
          </a:xfrm>
          <a:prstGeom prst="round2SameRect">
            <a:avLst/>
          </a:prstGeom>
          <a:solidFill>
            <a:srgbClr val="70AC2E"/>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latin typeface="Calibri" pitchFamily="34" charset="0"/>
                <a:cs typeface="Calibri" pitchFamily="34" charset="0"/>
              </a:rPr>
              <a:t>19</a:t>
            </a:r>
            <a:endParaRPr lang="en-GB" sz="1100" b="1" dirty="0">
              <a:latin typeface="Calibri" pitchFamily="34" charset="0"/>
              <a:cs typeface="Calibri" pitchFamily="34" charset="0"/>
            </a:endParaRPr>
          </a:p>
        </p:txBody>
      </p:sp>
      <p:sp>
        <p:nvSpPr>
          <p:cNvPr id="48" name="Round Same Side Corner Rectangle 47">
            <a:hlinkClick r:id="rId20" action="ppaction://hlinksldjump"/>
          </p:cNvPr>
          <p:cNvSpPr/>
          <p:nvPr userDrawn="1"/>
        </p:nvSpPr>
        <p:spPr>
          <a:xfrm>
            <a:off x="8748504" y="6561006"/>
            <a:ext cx="360000" cy="288000"/>
          </a:xfrm>
          <a:prstGeom prst="round2SameRect">
            <a:avLst/>
          </a:prstGeom>
          <a:solidFill>
            <a:srgbClr val="70AC2E"/>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latin typeface="Calibri" pitchFamily="34" charset="0"/>
                <a:cs typeface="Calibri" pitchFamily="34" charset="0"/>
              </a:rPr>
              <a:t>20</a:t>
            </a:r>
            <a:endParaRPr lang="en-GB" sz="1100" b="1" dirty="0">
              <a:latin typeface="Calibri" pitchFamily="34" charset="0"/>
              <a:cs typeface="Calibri" pitchFamily="34" charset="0"/>
            </a:endParaRPr>
          </a:p>
        </p:txBody>
      </p:sp>
    </p:spTree>
    <p:extLst>
      <p:ext uri="{BB962C8B-B14F-4D97-AF65-F5344CB8AC3E}">
        <p14:creationId xmlns:p14="http://schemas.microsoft.com/office/powerpoint/2010/main" val="35603052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3648" y="5937012"/>
            <a:ext cx="320384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12" name="Freeform 11"/>
          <p:cNvSpPr>
            <a:spLocks/>
          </p:cNvSpPr>
          <p:nvPr/>
        </p:nvSpPr>
        <p:spPr bwMode="auto">
          <a:xfrm>
            <a:off x="1" y="5924550"/>
            <a:ext cx="23397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14" name="Right Triangle 13"/>
          <p:cNvSpPr>
            <a:spLocks/>
          </p:cNvSpPr>
          <p:nvPr/>
        </p:nvSpPr>
        <p:spPr bwMode="auto">
          <a:xfrm>
            <a:off x="-6042" y="5949279"/>
            <a:ext cx="1913746" cy="922841"/>
          </a:xfrm>
          <a:prstGeom prst="rtTriangle">
            <a:avLst/>
          </a:prstGeom>
          <a:blipFill>
            <a:blip r:embed="rId5" cstate="email">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4"/>
            <a:ext cx="8229600" cy="857256"/>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000108"/>
            <a:ext cx="8229600" cy="492922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7" r:id="rId1"/>
    <p:sldLayoutId id="2147483711" r:id="rId2"/>
    <p:sldLayoutId id="2147483712" r:id="rId3"/>
  </p:sldLayoutIdLst>
  <p:timing>
    <p:tnLst>
      <p:par>
        <p:cTn id="1" dur="indefinite" restart="never" nodeType="tmRoot"/>
      </p:par>
    </p:tnLst>
  </p:timing>
  <p:txStyles>
    <p:title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filehippo.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Unit%2003%20-%20LO4%20-%20Task%2008%20-%20Setting%20User%20Accounts.doc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hyperlink" Target="Unit%2003%20-%20LO4%20-%20Task%2009%20-%20Configuring%20the%20Virus%20Checker.doc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hyperlink" Target="M3.3%20-%20Task%2012%20-%20Acceptance%20Testing.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hyperlink" Target="M3.3%20-%20Task%2012%20-%20Acceptance%20Testing.doc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5466236"/>
            <a:ext cx="8928992" cy="771076"/>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LO4 - Be </a:t>
            </a:r>
            <a:r>
              <a:rPr lang="en-US" sz="4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Able </a:t>
            </a:r>
            <a:r>
              <a:rPr lang="en-US" sz="4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 </a:t>
            </a:r>
            <a:r>
              <a:rPr lang="en-US" sz="4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Build and Configure IT Systems to Meet Business Needs</a:t>
            </a:r>
            <a:endParaRPr lang="en-US" sz="4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251520" y="260648"/>
            <a:ext cx="8712968" cy="170843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8" name="TextBox 7"/>
          <p:cNvSpPr txBox="1"/>
          <p:nvPr/>
        </p:nvSpPr>
        <p:spPr>
          <a:xfrm>
            <a:off x="323528" y="332656"/>
            <a:ext cx="8496944" cy="1554272"/>
          </a:xfrm>
          <a:prstGeom prst="rect">
            <a:avLst/>
          </a:prstGeom>
          <a:noFill/>
        </p:spPr>
        <p:txBody>
          <a:bodyPr wrap="square" rtlCol="0">
            <a:spAutoFit/>
          </a:bodyPr>
          <a:lstStyle/>
          <a:p>
            <a:pPr algn="r"/>
            <a:r>
              <a:rPr lang="en-GB" sz="3000" b="1" dirty="0" smtClean="0"/>
              <a:t>OCR Level 02 – Cambridge Technical</a:t>
            </a:r>
            <a:endParaRPr lang="en-GB" sz="3000" b="1" dirty="0"/>
          </a:p>
          <a:p>
            <a:pPr algn="r"/>
            <a:r>
              <a:rPr lang="en-GB" sz="3100" dirty="0"/>
              <a:t> </a:t>
            </a:r>
            <a:r>
              <a:rPr lang="en-GB" sz="3100" b="1" dirty="0"/>
              <a:t>Unit 03 – Building IT Systems</a:t>
            </a:r>
          </a:p>
          <a:p>
            <a:pPr algn="r"/>
            <a:r>
              <a:rPr lang="en-GB" sz="3200" b="1" dirty="0" smtClean="0">
                <a:solidFill>
                  <a:schemeClr val="tx1">
                    <a:lumMod val="50000"/>
                    <a:lumOff val="50000"/>
                  </a:schemeClr>
                </a:solidFill>
              </a:rPr>
              <a:t>2016 </a:t>
            </a:r>
            <a:r>
              <a:rPr lang="en-GB" sz="3200" b="1" dirty="0" smtClean="0">
                <a:solidFill>
                  <a:schemeClr val="tx1">
                    <a:lumMod val="50000"/>
                    <a:lumOff val="50000"/>
                  </a:schemeClr>
                </a:solidFill>
              </a:rPr>
              <a:t>Specification </a:t>
            </a:r>
            <a:r>
              <a:rPr lang="en-GB" sz="3200" b="1" dirty="0">
                <a:solidFill>
                  <a:schemeClr val="tx1">
                    <a:lumMod val="50000"/>
                    <a:lumOff val="50000"/>
                  </a:schemeClr>
                </a:solidFill>
              </a:rPr>
              <a:t>- T/615/1382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283" y="309942"/>
            <a:ext cx="1665629" cy="1599701"/>
          </a:xfrm>
          <a:prstGeom prst="rect">
            <a:avLst/>
          </a:prstGeom>
        </p:spPr>
      </p:pic>
      <p:pic>
        <p:nvPicPr>
          <p:cNvPr id="1026" name="Picture 2" descr="Image result for bios setu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347864" y="2041094"/>
            <a:ext cx="5616624" cy="31334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Autofit/>
          </a:bodyPr>
          <a:lstStyle/>
          <a:p>
            <a:r>
              <a:rPr lang="en-GB" sz="3200" dirty="0"/>
              <a:t>M3.1 – Testing a </a:t>
            </a:r>
            <a:r>
              <a:rPr lang="en-GB" sz="3200" dirty="0" smtClean="0"/>
              <a:t>System – Iterative Tests</a:t>
            </a:r>
            <a:endParaRPr lang="en-GB" sz="3200" dirty="0"/>
          </a:p>
        </p:txBody>
      </p:sp>
      <p:sp>
        <p:nvSpPr>
          <p:cNvPr id="3" name="Content Placeholder 2"/>
          <p:cNvSpPr>
            <a:spLocks noGrp="1"/>
          </p:cNvSpPr>
          <p:nvPr>
            <p:ph idx="4294967295"/>
          </p:nvPr>
        </p:nvSpPr>
        <p:spPr>
          <a:xfrm>
            <a:off x="251717" y="980331"/>
            <a:ext cx="8640763" cy="5761037"/>
          </a:xfrm>
        </p:spPr>
        <p:txBody>
          <a:bodyPr>
            <a:noAutofit/>
          </a:bodyPr>
          <a:lstStyle/>
          <a:p>
            <a:pPr marL="0" indent="0">
              <a:spcAft>
                <a:spcPts val="0"/>
              </a:spcAft>
              <a:buNone/>
            </a:pPr>
            <a:r>
              <a:rPr lang="en-GB" sz="1700" b="1" dirty="0" smtClean="0">
                <a:solidFill>
                  <a:srgbClr val="FF0000"/>
                </a:solidFill>
                <a:latin typeface="Arial" panose="020B0604020202020204" pitchFamily="34" charset="0"/>
                <a:cs typeface="Arial" panose="020B0604020202020204" pitchFamily="34" charset="0"/>
              </a:rPr>
              <a:t>M3.1 - Task 02 </a:t>
            </a:r>
            <a:r>
              <a:rPr lang="en-GB" sz="1700" dirty="0" smtClean="0">
                <a:solidFill>
                  <a:srgbClr val="FF0000"/>
                </a:solidFill>
                <a:latin typeface="Arial" panose="020B0604020202020204" pitchFamily="34" charset="0"/>
                <a:cs typeface="Arial" panose="020B0604020202020204" pitchFamily="34" charset="0"/>
              </a:rPr>
              <a:t>– Perform Iterative testing during the installation and setup of the computer system.</a:t>
            </a:r>
            <a:endParaRPr lang="en-GB" sz="1700" dirty="0">
              <a:solidFill>
                <a:srgbClr val="FF0000"/>
              </a:solidFill>
              <a:latin typeface="Arial" panose="020B0604020202020204" pitchFamily="34" charset="0"/>
              <a:cs typeface="Arial" panose="020B0604020202020204" pitchFamily="34" charset="0"/>
            </a:endParaRPr>
          </a:p>
          <a:p>
            <a:pPr marL="342900" indent="-342900">
              <a:spcAft>
                <a:spcPts val="0"/>
              </a:spcAft>
            </a:pPr>
            <a:r>
              <a:rPr lang="en-GB" sz="1700" dirty="0" smtClean="0">
                <a:latin typeface="Arial" panose="020B0604020202020204" pitchFamily="34" charset="0"/>
                <a:cs typeface="Arial" panose="020B0604020202020204" pitchFamily="34" charset="0"/>
              </a:rPr>
              <a:t>Test could involve the </a:t>
            </a:r>
            <a:r>
              <a:rPr lang="en-GB" sz="1700" dirty="0">
                <a:latin typeface="Arial" panose="020B0604020202020204" pitchFamily="34" charset="0"/>
                <a:cs typeface="Arial" panose="020B0604020202020204" pitchFamily="34" charset="0"/>
              </a:rPr>
              <a:t>following areas of the </a:t>
            </a:r>
            <a:r>
              <a:rPr lang="en-GB" sz="1700" dirty="0" smtClean="0">
                <a:latin typeface="Arial" panose="020B0604020202020204" pitchFamily="34" charset="0"/>
                <a:cs typeface="Arial" panose="020B0604020202020204" pitchFamily="34" charset="0"/>
              </a:rPr>
              <a:t>system or others of your choice but they must be relevant:</a:t>
            </a:r>
          </a:p>
          <a:p>
            <a:pPr marL="342900" indent="-342900">
              <a:spcAft>
                <a:spcPts val="0"/>
              </a:spcAft>
            </a:pPr>
            <a:endParaRPr lang="en-GB" sz="1700" dirty="0">
              <a:latin typeface="Arial" panose="020B0604020202020204" pitchFamily="34" charset="0"/>
              <a:cs typeface="Arial" panose="020B0604020202020204" pitchFamily="34" charset="0"/>
            </a:endParaRPr>
          </a:p>
          <a:p>
            <a:pPr marL="342900" indent="-342900">
              <a:spcAft>
                <a:spcPts val="0"/>
              </a:spcAft>
            </a:pPr>
            <a:endParaRPr lang="en-GB" sz="1700" dirty="0" smtClean="0">
              <a:latin typeface="Arial" panose="020B0604020202020204" pitchFamily="34" charset="0"/>
              <a:cs typeface="Arial" panose="020B0604020202020204" pitchFamily="34" charset="0"/>
            </a:endParaRPr>
          </a:p>
          <a:p>
            <a:pPr marL="342900" indent="-342900">
              <a:spcAft>
                <a:spcPts val="0"/>
              </a:spcAft>
            </a:pPr>
            <a:endParaRPr lang="en-GB" sz="1700" dirty="0" smtClean="0">
              <a:latin typeface="Arial" panose="020B0604020202020204" pitchFamily="34" charset="0"/>
              <a:cs typeface="Arial" panose="020B0604020202020204" pitchFamily="34" charset="0"/>
            </a:endParaRPr>
          </a:p>
          <a:p>
            <a:pPr marL="342900" indent="-342900">
              <a:spcAft>
                <a:spcPts val="0"/>
              </a:spcAft>
            </a:pPr>
            <a:endParaRPr lang="en-GB" sz="1700" dirty="0" smtClean="0">
              <a:latin typeface="Arial" panose="020B0604020202020204" pitchFamily="34" charset="0"/>
              <a:cs typeface="Arial" panose="020B0604020202020204" pitchFamily="34" charset="0"/>
            </a:endParaRPr>
          </a:p>
          <a:p>
            <a:pPr marL="342900" indent="-342900">
              <a:spcAft>
                <a:spcPts val="0"/>
              </a:spcAft>
            </a:pPr>
            <a:endParaRPr lang="en-GB" sz="1700" dirty="0">
              <a:latin typeface="Arial" panose="020B0604020202020204" pitchFamily="34" charset="0"/>
              <a:cs typeface="Arial" panose="020B0604020202020204" pitchFamily="34" charset="0"/>
            </a:endParaRPr>
          </a:p>
          <a:p>
            <a:pPr marL="342900" indent="-342900">
              <a:spcAft>
                <a:spcPts val="0"/>
              </a:spcAft>
            </a:pPr>
            <a:r>
              <a:rPr lang="en-GB" sz="1700" dirty="0" smtClean="0">
                <a:latin typeface="Arial" panose="020B0604020202020204" pitchFamily="34" charset="0"/>
                <a:cs typeface="Arial" panose="020B0604020202020204" pitchFamily="34" charset="0"/>
              </a:rPr>
              <a:t>The </a:t>
            </a:r>
            <a:r>
              <a:rPr lang="en-GB" sz="1700" dirty="0">
                <a:latin typeface="Arial" panose="020B0604020202020204" pitchFamily="34" charset="0"/>
                <a:cs typeface="Arial" panose="020B0604020202020204" pitchFamily="34" charset="0"/>
              </a:rPr>
              <a:t>learner must evidence that they have tested the configured system for functionality. This must include the use of a test plan/table which shows the tests, the rationale for the choice of tests, expected outcomes, actual outcomes and the results of testing. They should include the retesting of any failures this could be supported by annotated before and after screenshots in evidencing the results of testing. </a:t>
            </a:r>
            <a:endParaRPr lang="en-US" sz="1700"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p:cNvGraphicFramePr>
          <p:nvPr>
            <p:extLst>
              <p:ext uri="{D42A27DB-BD31-4B8C-83A1-F6EECF244321}">
                <p14:modId xmlns:p14="http://schemas.microsoft.com/office/powerpoint/2010/main" val="272679482"/>
              </p:ext>
            </p:extLst>
          </p:nvPr>
        </p:nvGraphicFramePr>
        <p:xfrm>
          <a:off x="251716" y="5134312"/>
          <a:ext cx="8640764" cy="1463040"/>
        </p:xfrm>
        <a:graphic>
          <a:graphicData uri="http://schemas.openxmlformats.org/drawingml/2006/table">
            <a:tbl>
              <a:tblPr firstRow="1" bandRow="1">
                <a:tableStyleId>{5C22544A-7EE6-4342-B048-85BDC9FD1C3A}</a:tableStyleId>
              </a:tblPr>
              <a:tblGrid>
                <a:gridCol w="791892"/>
                <a:gridCol w="792088"/>
                <a:gridCol w="1224136"/>
                <a:gridCol w="2442335"/>
                <a:gridCol w="1127299"/>
                <a:gridCol w="1048786"/>
                <a:gridCol w="1214228"/>
              </a:tblGrid>
              <a:tr h="370840">
                <a:tc>
                  <a:txBody>
                    <a:bodyPr/>
                    <a:lstStyle/>
                    <a:p>
                      <a:pPr algn="ctr"/>
                      <a:r>
                        <a:rPr lang="en-GB" sz="1400" dirty="0" smtClean="0">
                          <a:solidFill>
                            <a:schemeClr val="tx1"/>
                          </a:solidFill>
                          <a:latin typeface="Calibri" pitchFamily="34" charset="0"/>
                          <a:cs typeface="Calibri" pitchFamily="34" charset="0"/>
                        </a:rPr>
                        <a:t>Test</a:t>
                      </a:r>
                      <a:r>
                        <a:rPr lang="en-GB" sz="1400" baseline="0" dirty="0" smtClean="0">
                          <a:solidFill>
                            <a:schemeClr val="tx1"/>
                          </a:solidFill>
                          <a:latin typeface="Calibri" pitchFamily="34" charset="0"/>
                          <a:cs typeface="Calibri" pitchFamily="34" charset="0"/>
                        </a:rPr>
                        <a:t> Number</a:t>
                      </a:r>
                      <a:endParaRPr lang="en-GB" sz="1400" dirty="0">
                        <a:solidFill>
                          <a:schemeClr val="tx1"/>
                        </a:solidFill>
                        <a:latin typeface="Calibri" pitchFamily="34" charset="0"/>
                        <a:cs typeface="Calibri" pitchFamily="34" charset="0"/>
                      </a:endParaRPr>
                    </a:p>
                  </a:txBody>
                  <a:tcPr anchor="ctr"/>
                </a:tc>
                <a:tc>
                  <a:txBody>
                    <a:bodyPr/>
                    <a:lstStyle/>
                    <a:p>
                      <a:pPr algn="ctr"/>
                      <a:r>
                        <a:rPr kumimoji="0" lang="en-GB" sz="1400" b="1" kern="1200" dirty="0" smtClean="0">
                          <a:solidFill>
                            <a:schemeClr val="tx1"/>
                          </a:solidFill>
                          <a:latin typeface="Calibri" pitchFamily="34" charset="0"/>
                          <a:ea typeface="+mn-ea"/>
                          <a:cs typeface="Calibri" pitchFamily="34" charset="0"/>
                        </a:rPr>
                        <a:t>Type of</a:t>
                      </a:r>
                      <a:r>
                        <a:rPr kumimoji="0" lang="en-GB" sz="1400" b="1" kern="1200" baseline="0" dirty="0" smtClean="0">
                          <a:solidFill>
                            <a:schemeClr val="tx1"/>
                          </a:solidFill>
                          <a:latin typeface="Calibri" pitchFamily="34" charset="0"/>
                          <a:ea typeface="+mn-ea"/>
                          <a:cs typeface="Calibri" pitchFamily="34" charset="0"/>
                        </a:rPr>
                        <a:t> Test</a:t>
                      </a:r>
                      <a:endParaRPr kumimoji="0" lang="en-GB" sz="1400" b="1" kern="1200" dirty="0">
                        <a:solidFill>
                          <a:schemeClr val="tx1"/>
                        </a:solidFill>
                        <a:latin typeface="Calibri" pitchFamily="34" charset="0"/>
                        <a:ea typeface="+mn-ea"/>
                        <a:cs typeface="Calibri" pitchFamily="34" charset="0"/>
                      </a:endParaRPr>
                    </a:p>
                  </a:txBody>
                  <a:tcPr anchor="ctr"/>
                </a:tc>
                <a:tc>
                  <a:txBody>
                    <a:bodyPr/>
                    <a:lstStyle/>
                    <a:p>
                      <a:pPr algn="ctr"/>
                      <a:r>
                        <a:rPr kumimoji="0" lang="en-GB" sz="1400" b="1" kern="1200" dirty="0" smtClean="0">
                          <a:solidFill>
                            <a:schemeClr val="tx1"/>
                          </a:solidFill>
                          <a:latin typeface="Calibri" pitchFamily="34" charset="0"/>
                          <a:ea typeface="+mn-ea"/>
                          <a:cs typeface="Calibri" pitchFamily="34" charset="0"/>
                        </a:rPr>
                        <a:t>What Am I Testing</a:t>
                      </a:r>
                      <a:endParaRPr kumimoji="0" lang="en-GB" sz="1400" b="1" kern="1200" dirty="0">
                        <a:solidFill>
                          <a:schemeClr val="tx1"/>
                        </a:solidFill>
                        <a:latin typeface="Calibri" pitchFamily="34" charset="0"/>
                        <a:ea typeface="+mn-ea"/>
                        <a:cs typeface="Calibri" pitchFamily="34" charset="0"/>
                      </a:endParaRPr>
                    </a:p>
                  </a:txBody>
                  <a:tcPr anchor="ctr"/>
                </a:tc>
                <a:tc>
                  <a:txBody>
                    <a:bodyPr/>
                    <a:lstStyle/>
                    <a:p>
                      <a:pPr algn="ctr"/>
                      <a:r>
                        <a:rPr kumimoji="0" lang="en-GB" sz="1400" b="1" kern="1200" dirty="0" smtClean="0">
                          <a:solidFill>
                            <a:schemeClr val="tx1"/>
                          </a:solidFill>
                          <a:latin typeface="Calibri" pitchFamily="34" charset="0"/>
                          <a:ea typeface="+mn-ea"/>
                          <a:cs typeface="Calibri" pitchFamily="34" charset="0"/>
                        </a:rPr>
                        <a:t>What Am I Expecting To Happen</a:t>
                      </a:r>
                      <a:endParaRPr kumimoji="0" lang="en-GB" sz="1400" b="1" kern="1200" dirty="0">
                        <a:solidFill>
                          <a:schemeClr val="tx1"/>
                        </a:solidFill>
                        <a:latin typeface="Calibri" pitchFamily="34" charset="0"/>
                        <a:ea typeface="+mn-ea"/>
                        <a:cs typeface="Calibri" pitchFamily="34" charset="0"/>
                      </a:endParaRPr>
                    </a:p>
                  </a:txBody>
                  <a:tcPr anchor="ctr"/>
                </a:tc>
                <a:tc>
                  <a:txBody>
                    <a:bodyPr/>
                    <a:lstStyle/>
                    <a:p>
                      <a:pPr algn="ctr"/>
                      <a:r>
                        <a:rPr kumimoji="0" lang="en-GB" sz="1400" b="1" kern="1200" dirty="0" smtClean="0">
                          <a:solidFill>
                            <a:schemeClr val="tx1"/>
                          </a:solidFill>
                          <a:latin typeface="Calibri" pitchFamily="34" charset="0"/>
                          <a:ea typeface="+mn-ea"/>
                          <a:cs typeface="Calibri" pitchFamily="34" charset="0"/>
                        </a:rPr>
                        <a:t>What Did Happen</a:t>
                      </a:r>
                      <a:endParaRPr kumimoji="0" lang="en-GB" sz="1400" b="1" kern="1200" dirty="0">
                        <a:solidFill>
                          <a:schemeClr val="tx1"/>
                        </a:solidFill>
                        <a:latin typeface="Calibri" pitchFamily="34" charset="0"/>
                        <a:ea typeface="+mn-ea"/>
                        <a:cs typeface="Calibri" pitchFamily="34" charset="0"/>
                      </a:endParaRPr>
                    </a:p>
                  </a:txBody>
                  <a:tcPr anchor="ctr"/>
                </a:tc>
                <a:tc>
                  <a:txBody>
                    <a:bodyPr/>
                    <a:lstStyle/>
                    <a:p>
                      <a:pPr algn="ctr"/>
                      <a:r>
                        <a:rPr lang="en-GB" sz="1400" dirty="0" smtClean="0">
                          <a:solidFill>
                            <a:schemeClr val="tx1"/>
                          </a:solidFill>
                          <a:latin typeface="Calibri" pitchFamily="34" charset="0"/>
                          <a:cs typeface="Calibri" pitchFamily="34" charset="0"/>
                        </a:rPr>
                        <a:t>Action Taken</a:t>
                      </a:r>
                      <a:endParaRPr lang="en-GB" sz="1400" dirty="0">
                        <a:solidFill>
                          <a:schemeClr val="tx1"/>
                        </a:solidFill>
                        <a:latin typeface="Calibri" pitchFamily="34" charset="0"/>
                        <a:cs typeface="Calibri" pitchFamily="34" charset="0"/>
                      </a:endParaRPr>
                    </a:p>
                  </a:txBody>
                  <a:tcPr anchor="ctr"/>
                </a:tc>
                <a:tc>
                  <a:txBody>
                    <a:bodyPr/>
                    <a:lstStyle/>
                    <a:p>
                      <a:pPr algn="ctr"/>
                      <a:r>
                        <a:rPr lang="en-GB" sz="1400" dirty="0" smtClean="0">
                          <a:solidFill>
                            <a:schemeClr val="tx1"/>
                          </a:solidFill>
                          <a:latin typeface="Calibri" pitchFamily="34" charset="0"/>
                          <a:cs typeface="Calibri" pitchFamily="34" charset="0"/>
                        </a:rPr>
                        <a:t>Evidence</a:t>
                      </a:r>
                      <a:endParaRPr lang="en-GB" sz="1400" dirty="0">
                        <a:solidFill>
                          <a:schemeClr val="tx1"/>
                        </a:solidFill>
                        <a:latin typeface="Calibri" pitchFamily="34" charset="0"/>
                        <a:cs typeface="Calibri" pitchFamily="34" charset="0"/>
                      </a:endParaRPr>
                    </a:p>
                  </a:txBody>
                  <a:tcPr anchor="ctr"/>
                </a:tc>
              </a:tr>
              <a:tr h="370840">
                <a:tc>
                  <a:txBody>
                    <a:bodyPr/>
                    <a:lstStyle/>
                    <a:p>
                      <a:pPr algn="ctr"/>
                      <a:r>
                        <a:rPr lang="en-GB" sz="1400" dirty="0" smtClean="0">
                          <a:solidFill>
                            <a:schemeClr val="tx1"/>
                          </a:solidFill>
                          <a:latin typeface="Calibri" pitchFamily="34" charset="0"/>
                          <a:cs typeface="Calibri" pitchFamily="34" charset="0"/>
                        </a:rPr>
                        <a:t>1</a:t>
                      </a:r>
                      <a:endParaRPr lang="en-GB" sz="1400" dirty="0">
                        <a:solidFill>
                          <a:schemeClr val="tx1"/>
                        </a:solidFill>
                        <a:latin typeface="Calibri" pitchFamily="34" charset="0"/>
                        <a:cs typeface="Calibri" pitchFamily="34" charset="0"/>
                      </a:endParaRPr>
                    </a:p>
                  </a:txBody>
                  <a:tcPr anchor="ctr">
                    <a:solidFill>
                      <a:schemeClr val="tx2">
                        <a:lumMod val="20000"/>
                        <a:lumOff val="80000"/>
                      </a:schemeClr>
                    </a:solidFill>
                  </a:tcPr>
                </a:tc>
                <a:tc>
                  <a:txBody>
                    <a:bodyPr/>
                    <a:lstStyle/>
                    <a:p>
                      <a:r>
                        <a:rPr lang="en-GB" sz="1400" dirty="0" smtClean="0">
                          <a:solidFill>
                            <a:schemeClr val="tx1"/>
                          </a:solidFill>
                          <a:latin typeface="Calibri" pitchFamily="34" charset="0"/>
                          <a:cs typeface="Calibri" pitchFamily="34" charset="0"/>
                        </a:rPr>
                        <a:t>Normal</a:t>
                      </a:r>
                      <a:endParaRPr lang="en-GB" sz="1400" dirty="0">
                        <a:solidFill>
                          <a:schemeClr val="tx1"/>
                        </a:solidFill>
                        <a:latin typeface="Calibri" pitchFamily="34" charset="0"/>
                        <a:cs typeface="Calibri" pitchFamily="34" charset="0"/>
                      </a:endParaRPr>
                    </a:p>
                  </a:txBody>
                  <a:tcPr anchor="ctr">
                    <a:solidFill>
                      <a:schemeClr val="tx2">
                        <a:lumMod val="20000"/>
                        <a:lumOff val="80000"/>
                      </a:schemeClr>
                    </a:solidFill>
                  </a:tcPr>
                </a:tc>
                <a:tc>
                  <a:txBody>
                    <a:bodyPr/>
                    <a:lstStyle/>
                    <a:p>
                      <a:r>
                        <a:rPr lang="en-GB" sz="1400" dirty="0" smtClean="0">
                          <a:solidFill>
                            <a:schemeClr val="tx1"/>
                          </a:solidFill>
                          <a:latin typeface="Calibri" pitchFamily="34" charset="0"/>
                          <a:cs typeface="Calibri" pitchFamily="34" charset="0"/>
                        </a:rPr>
                        <a:t>English</a:t>
                      </a:r>
                      <a:r>
                        <a:rPr lang="en-GB" sz="1400" baseline="0" dirty="0" smtClean="0">
                          <a:solidFill>
                            <a:schemeClr val="tx1"/>
                          </a:solidFill>
                          <a:latin typeface="Calibri" pitchFamily="34" charset="0"/>
                          <a:cs typeface="Calibri" pitchFamily="34" charset="0"/>
                        </a:rPr>
                        <a:t> Dictionary in Word</a:t>
                      </a:r>
                      <a:endParaRPr lang="en-GB" sz="1400" dirty="0">
                        <a:solidFill>
                          <a:schemeClr val="tx1"/>
                        </a:solidFill>
                        <a:latin typeface="Calibri" pitchFamily="34" charset="0"/>
                        <a:cs typeface="Calibri" pitchFamily="34" charset="0"/>
                      </a:endParaRPr>
                    </a:p>
                  </a:txBody>
                  <a:tcPr anchor="ctr">
                    <a:solidFill>
                      <a:schemeClr val="tx2">
                        <a:lumMod val="20000"/>
                        <a:lumOff val="80000"/>
                      </a:schemeClr>
                    </a:solidFill>
                  </a:tcPr>
                </a:tc>
                <a:tc>
                  <a:txBody>
                    <a:bodyPr/>
                    <a:lstStyle/>
                    <a:p>
                      <a:r>
                        <a:rPr lang="en-GB" sz="1400" dirty="0" smtClean="0">
                          <a:solidFill>
                            <a:schemeClr val="tx1"/>
                          </a:solidFill>
                          <a:latin typeface="Calibri" pitchFamily="34" charset="0"/>
                          <a:cs typeface="Calibri" pitchFamily="34" charset="0"/>
                        </a:rPr>
                        <a:t>When I spell colour in Word it</a:t>
                      </a:r>
                      <a:r>
                        <a:rPr lang="en-GB" sz="1400" baseline="0" dirty="0" smtClean="0">
                          <a:solidFill>
                            <a:schemeClr val="tx1"/>
                          </a:solidFill>
                          <a:latin typeface="Calibri" pitchFamily="34" charset="0"/>
                          <a:cs typeface="Calibri" pitchFamily="34" charset="0"/>
                        </a:rPr>
                        <a:t> should not appear as a spelling mistake because of the dictionary set to US</a:t>
                      </a:r>
                      <a:endParaRPr lang="en-GB" sz="1400" dirty="0">
                        <a:solidFill>
                          <a:schemeClr val="tx1"/>
                        </a:solidFill>
                        <a:latin typeface="Calibri" pitchFamily="34" charset="0"/>
                        <a:cs typeface="Calibri" pitchFamily="34" charset="0"/>
                      </a:endParaRPr>
                    </a:p>
                  </a:txBody>
                  <a:tcPr anchor="ctr">
                    <a:solidFill>
                      <a:schemeClr val="tx2">
                        <a:lumMod val="20000"/>
                        <a:lumOff val="80000"/>
                      </a:schemeClr>
                    </a:solidFill>
                  </a:tcPr>
                </a:tc>
                <a:tc>
                  <a:txBody>
                    <a:bodyPr/>
                    <a:lstStyle/>
                    <a:p>
                      <a:r>
                        <a:rPr lang="en-GB" sz="1400" dirty="0" smtClean="0">
                          <a:solidFill>
                            <a:schemeClr val="tx1"/>
                          </a:solidFill>
                          <a:latin typeface="Calibri" pitchFamily="34" charset="0"/>
                          <a:cs typeface="Calibri" pitchFamily="34" charset="0"/>
                        </a:rPr>
                        <a:t>Spelling was correct for English Dictionary</a:t>
                      </a:r>
                      <a:endParaRPr lang="en-GB" sz="1400" dirty="0">
                        <a:solidFill>
                          <a:schemeClr val="tx1"/>
                        </a:solidFill>
                        <a:latin typeface="Calibri" pitchFamily="34" charset="0"/>
                        <a:cs typeface="Calibri" pitchFamily="34" charset="0"/>
                      </a:endParaRPr>
                    </a:p>
                  </a:txBody>
                  <a:tcPr anchor="ctr">
                    <a:solidFill>
                      <a:schemeClr val="tx2">
                        <a:lumMod val="20000"/>
                        <a:lumOff val="80000"/>
                      </a:schemeClr>
                    </a:solidFill>
                  </a:tcPr>
                </a:tc>
                <a:tc>
                  <a:txBody>
                    <a:bodyPr/>
                    <a:lstStyle/>
                    <a:p>
                      <a:r>
                        <a:rPr lang="en-GB" sz="1400" dirty="0" smtClean="0">
                          <a:solidFill>
                            <a:schemeClr val="tx1"/>
                          </a:solidFill>
                          <a:latin typeface="Calibri" pitchFamily="34" charset="0"/>
                          <a:cs typeface="Calibri" pitchFamily="34" charset="0"/>
                        </a:rPr>
                        <a:t>None needed</a:t>
                      </a:r>
                      <a:endParaRPr lang="en-GB" sz="1400" dirty="0">
                        <a:solidFill>
                          <a:schemeClr val="tx1"/>
                        </a:solidFill>
                        <a:latin typeface="Calibri" pitchFamily="34" charset="0"/>
                        <a:cs typeface="Calibri" pitchFamily="34" charset="0"/>
                      </a:endParaRPr>
                    </a:p>
                  </a:txBody>
                  <a:tcPr anchor="ctr">
                    <a:solidFill>
                      <a:schemeClr val="tx2">
                        <a:lumMod val="20000"/>
                        <a:lumOff val="80000"/>
                      </a:schemeClr>
                    </a:solidFill>
                  </a:tcPr>
                </a:tc>
                <a:tc>
                  <a:txBody>
                    <a:bodyPr/>
                    <a:lstStyle/>
                    <a:p>
                      <a:r>
                        <a:rPr lang="en-GB" sz="1400" dirty="0" smtClean="0">
                          <a:solidFill>
                            <a:schemeClr val="tx1"/>
                          </a:solidFill>
                          <a:latin typeface="Calibri" pitchFamily="34" charset="0"/>
                          <a:cs typeface="Calibri" pitchFamily="34" charset="0"/>
                        </a:rPr>
                        <a:t>Print screen</a:t>
                      </a:r>
                      <a:r>
                        <a:rPr lang="en-GB" sz="1400" baseline="0" dirty="0" smtClean="0">
                          <a:solidFill>
                            <a:schemeClr val="tx1"/>
                          </a:solidFill>
                          <a:latin typeface="Calibri" pitchFamily="34" charset="0"/>
                          <a:cs typeface="Calibri" pitchFamily="34" charset="0"/>
                        </a:rPr>
                        <a:t> 1 and 2</a:t>
                      </a:r>
                      <a:endParaRPr lang="en-GB" sz="1400" dirty="0">
                        <a:solidFill>
                          <a:schemeClr val="tx1"/>
                        </a:solidFill>
                        <a:latin typeface="Calibri" pitchFamily="34" charset="0"/>
                        <a:cs typeface="Calibri" pitchFamily="34" charset="0"/>
                      </a:endParaRPr>
                    </a:p>
                  </a:txBody>
                  <a:tcPr anchor="ctr">
                    <a:solidFill>
                      <a:schemeClr val="tx2">
                        <a:lumMod val="20000"/>
                        <a:lumOff val="8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12901761"/>
              </p:ext>
            </p:extLst>
          </p:nvPr>
        </p:nvGraphicFramePr>
        <p:xfrm>
          <a:off x="251717" y="2126744"/>
          <a:ext cx="8640763" cy="1158240"/>
        </p:xfrm>
        <a:graphic>
          <a:graphicData uri="http://schemas.openxmlformats.org/drawingml/2006/table">
            <a:tbl>
              <a:tblPr firstRow="1" bandRow="1">
                <a:tableStyleId>{69CF1AB2-1976-4502-BF36-3FF5EA218861}</a:tableStyleId>
              </a:tblPr>
              <a:tblGrid>
                <a:gridCol w="1151931"/>
                <a:gridCol w="1728192"/>
                <a:gridCol w="1368152"/>
                <a:gridCol w="1487424"/>
                <a:gridCol w="1234652"/>
                <a:gridCol w="1670412"/>
              </a:tblGrid>
              <a:tr h="37084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tx1"/>
                          </a:solidFill>
                          <a:latin typeface="Calibri" panose="020F0502020204030204" pitchFamily="34" charset="0"/>
                          <a:cs typeface="Calibri" pitchFamily="34" charset="0"/>
                        </a:rPr>
                        <a:t>Printer Settings</a:t>
                      </a:r>
                      <a:endParaRPr lang="en-GB" sz="1600" b="0" dirty="0">
                        <a:solidFill>
                          <a:schemeClr val="tx1"/>
                        </a:solidFill>
                        <a:latin typeface="Calibri" panose="020F0502020204030204" pitchFamily="34" charset="0"/>
                        <a:cs typeface="Calibri" pitchFamily="34" charset="0"/>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tx1"/>
                          </a:solidFill>
                          <a:latin typeface="Calibri" panose="020F0502020204030204" pitchFamily="34" charset="0"/>
                          <a:cs typeface="Calibri" pitchFamily="34" charset="0"/>
                        </a:rPr>
                        <a:t>Control</a:t>
                      </a:r>
                      <a:r>
                        <a:rPr lang="en-GB" sz="1600" b="0" baseline="0" dirty="0" smtClean="0">
                          <a:solidFill>
                            <a:schemeClr val="tx1"/>
                          </a:solidFill>
                          <a:latin typeface="Calibri" panose="020F0502020204030204" pitchFamily="34" charset="0"/>
                          <a:cs typeface="Calibri" pitchFamily="34" charset="0"/>
                        </a:rPr>
                        <a:t> panel Finds Components</a:t>
                      </a:r>
                      <a:endParaRPr lang="en-GB" sz="1600" b="0" dirty="0">
                        <a:solidFill>
                          <a:schemeClr val="tx1"/>
                        </a:solidFill>
                        <a:latin typeface="Calibri" panose="020F0502020204030204" pitchFamily="34" charset="0"/>
                        <a:cs typeface="Calibri" pitchFamily="34" charset="0"/>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1600" b="0" dirty="0" smtClean="0">
                          <a:latin typeface="Calibri" pitchFamily="34" charset="0"/>
                          <a:cs typeface="Calibri" pitchFamily="34" charset="0"/>
                        </a:rPr>
                        <a:t>BIOS Password</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1600" b="0" dirty="0" smtClean="0">
                          <a:latin typeface="Calibri" pitchFamily="34" charset="0"/>
                          <a:cs typeface="Calibri" pitchFamily="34" charset="0"/>
                        </a:rPr>
                        <a:t>Screen Resolution</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1600" b="0" dirty="0" smtClean="0">
                          <a:latin typeface="Calibri" pitchFamily="34" charset="0"/>
                          <a:cs typeface="Calibri" pitchFamily="34" charset="0"/>
                        </a:rPr>
                        <a:t>Accessibility Options</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1600" b="0" dirty="0" smtClean="0">
                          <a:latin typeface="Calibri" pitchFamily="34" charset="0"/>
                          <a:cs typeface="Calibri" pitchFamily="34" charset="0"/>
                        </a:rPr>
                        <a:t>Language</a:t>
                      </a:r>
                      <a:r>
                        <a:rPr lang="en-GB" sz="1600" b="0" baseline="0" dirty="0" smtClean="0">
                          <a:latin typeface="Calibri" pitchFamily="34" charset="0"/>
                          <a:cs typeface="Calibri" pitchFamily="34" charset="0"/>
                        </a:rPr>
                        <a:t> Settings</a:t>
                      </a:r>
                      <a:endParaRPr lang="en-GB" sz="1600" b="0" dirty="0" smtClean="0">
                        <a:latin typeface="Calibri" pitchFamily="34" charset="0"/>
                        <a:cs typeface="Calibri" pitchFamily="34" charset="0"/>
                      </a:endParaRPr>
                    </a:p>
                  </a:txBody>
                  <a:tcPr/>
                </a:tc>
              </a:tr>
              <a:tr h="370840">
                <a:tc>
                  <a:txBody>
                    <a:bodyPr/>
                    <a:lstStyle/>
                    <a:p>
                      <a:pPr algn="ctr"/>
                      <a:r>
                        <a:rPr lang="en-GB" sz="1600" b="0" dirty="0" smtClean="0">
                          <a:solidFill>
                            <a:schemeClr val="tx1"/>
                          </a:solidFill>
                          <a:latin typeface="Calibri" panose="020F0502020204030204" pitchFamily="34" charset="0"/>
                          <a:cs typeface="Calibri" pitchFamily="34" charset="0"/>
                        </a:rPr>
                        <a:t>Virus Updates</a:t>
                      </a:r>
                      <a:endParaRPr lang="en-GB" sz="1600" b="0" dirty="0">
                        <a:solidFill>
                          <a:schemeClr val="tx1"/>
                        </a:solidFill>
                        <a:latin typeface="Calibri" panose="020F0502020204030204" pitchFamily="34" charset="0"/>
                        <a:cs typeface="Calibri" pitchFamily="34" charset="0"/>
                      </a:endParaRPr>
                    </a:p>
                  </a:txBody>
                  <a:tcPr/>
                </a:tc>
                <a:tc>
                  <a:txBody>
                    <a:bodyPr/>
                    <a:lstStyle/>
                    <a:p>
                      <a:pPr algn="ctr"/>
                      <a:r>
                        <a:rPr lang="en-GB" sz="1600" b="0" dirty="0" smtClean="0">
                          <a:solidFill>
                            <a:schemeClr val="tx1"/>
                          </a:solidFill>
                          <a:latin typeface="Calibri" panose="020F0502020204030204" pitchFamily="34" charset="0"/>
                          <a:cs typeface="Calibri" pitchFamily="34" charset="0"/>
                        </a:rPr>
                        <a:t>Firewall Updated</a:t>
                      </a:r>
                      <a:endParaRPr lang="en-GB" sz="1600" b="0" dirty="0">
                        <a:solidFill>
                          <a:schemeClr val="tx1"/>
                        </a:solidFill>
                        <a:latin typeface="Calibri" panose="020F0502020204030204" pitchFamily="34" charset="0"/>
                        <a:cs typeface="Calibri" pitchFamily="34" charset="0"/>
                      </a:endParaRPr>
                    </a:p>
                  </a:txBody>
                  <a:tcPr/>
                </a:tc>
                <a:tc>
                  <a:txBody>
                    <a:bodyPr/>
                    <a:lstStyle/>
                    <a:p>
                      <a:pPr algn="ctr"/>
                      <a:r>
                        <a:rPr lang="en-GB" sz="1600" b="0" dirty="0" smtClean="0">
                          <a:solidFill>
                            <a:schemeClr val="tx1"/>
                          </a:solidFill>
                          <a:latin typeface="Calibri" panose="020F0502020204030204" pitchFamily="34" charset="0"/>
                          <a:cs typeface="Calibri" pitchFamily="34" charset="0"/>
                        </a:rPr>
                        <a:t>Utility Software runs</a:t>
                      </a:r>
                      <a:endParaRPr lang="en-GB" sz="1600" b="0" dirty="0">
                        <a:solidFill>
                          <a:schemeClr val="tx1"/>
                        </a:solidFill>
                        <a:latin typeface="Calibri" panose="020F0502020204030204" pitchFamily="34" charset="0"/>
                        <a:cs typeface="Calibri" pitchFamily="34" charset="0"/>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tx1"/>
                          </a:solidFill>
                          <a:latin typeface="Calibri" panose="020F0502020204030204" pitchFamily="34" charset="0"/>
                          <a:cs typeface="Calibri" pitchFamily="34" charset="0"/>
                        </a:rPr>
                        <a:t>Word Language Setting</a:t>
                      </a:r>
                      <a:endParaRPr lang="en-GB" sz="1600" b="0" dirty="0">
                        <a:solidFill>
                          <a:schemeClr val="tx1"/>
                        </a:solidFill>
                        <a:latin typeface="Calibri" panose="020F0502020204030204" pitchFamily="34" charset="0"/>
                        <a:cs typeface="Calibri" pitchFamily="34" charset="0"/>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tx1"/>
                          </a:solidFill>
                          <a:latin typeface="Calibri" panose="020F0502020204030204" pitchFamily="34" charset="0"/>
                          <a:cs typeface="Calibri" pitchFamily="34" charset="0"/>
                        </a:rPr>
                        <a:t>User Accounts</a:t>
                      </a:r>
                      <a:endParaRPr lang="en-GB" sz="1600" b="0" dirty="0">
                        <a:solidFill>
                          <a:schemeClr val="tx1"/>
                        </a:solidFill>
                        <a:latin typeface="Calibri" panose="020F0502020204030204" pitchFamily="34" charset="0"/>
                        <a:cs typeface="Calibri" pitchFamily="34" charset="0"/>
                      </a:endParaRPr>
                    </a:p>
                  </a:txBody>
                  <a:tcPr/>
                </a:tc>
                <a:tc>
                  <a:txBody>
                    <a:bodyPr/>
                    <a:lstStyle/>
                    <a:p>
                      <a:pPr algn="ctr"/>
                      <a:r>
                        <a:rPr lang="en-GB" sz="1600" b="0" dirty="0" smtClean="0">
                          <a:solidFill>
                            <a:schemeClr val="tx1"/>
                          </a:solidFill>
                          <a:latin typeface="Calibri" panose="020F0502020204030204" pitchFamily="34" charset="0"/>
                          <a:cs typeface="Calibri" pitchFamily="34" charset="0"/>
                        </a:rPr>
                        <a:t>Admin Account</a:t>
                      </a:r>
                      <a:endParaRPr lang="en-GB" sz="1600" b="0" dirty="0">
                        <a:solidFill>
                          <a:schemeClr val="tx1"/>
                        </a:solidFill>
                        <a:latin typeface="Calibri" panose="020F0502020204030204" pitchFamily="34" charset="0"/>
                        <a:cs typeface="Calibri" pitchFamily="34" charset="0"/>
                      </a:endParaRPr>
                    </a:p>
                  </a:txBody>
                  <a:tcPr/>
                </a:tc>
              </a:tr>
            </a:tbl>
          </a:graphicData>
        </a:graphic>
      </p:graphicFrame>
    </p:spTree>
    <p:extLst>
      <p:ext uri="{BB962C8B-B14F-4D97-AF65-F5344CB8AC3E}">
        <p14:creationId xmlns:p14="http://schemas.microsoft.com/office/powerpoint/2010/main" val="3095892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Autofit/>
          </a:bodyPr>
          <a:lstStyle/>
          <a:p>
            <a:r>
              <a:rPr lang="en-GB" sz="2700" dirty="0" smtClean="0"/>
              <a:t>P5.2 – </a:t>
            </a:r>
            <a:r>
              <a:rPr lang="en-GB" sz="2700" dirty="0"/>
              <a:t>Set up a standalone computer </a:t>
            </a:r>
            <a:r>
              <a:rPr lang="en-GB" sz="2700" dirty="0" smtClean="0"/>
              <a:t>system - OS</a:t>
            </a:r>
            <a:endParaRPr lang="en-GB" sz="2700" dirty="0"/>
          </a:p>
        </p:txBody>
      </p:sp>
      <p:sp>
        <p:nvSpPr>
          <p:cNvPr id="2" name="Content Placeholder 1"/>
          <p:cNvSpPr>
            <a:spLocks noGrp="1"/>
          </p:cNvSpPr>
          <p:nvPr>
            <p:ph idx="4294967295"/>
          </p:nvPr>
        </p:nvSpPr>
        <p:spPr>
          <a:xfrm>
            <a:off x="230633" y="1052736"/>
            <a:ext cx="8589839" cy="5761037"/>
          </a:xfrm>
        </p:spPr>
        <p:txBody>
          <a:bodyPr>
            <a:noAutofit/>
          </a:bodyPr>
          <a:lstStyle/>
          <a:p>
            <a:pPr marL="255588" indent="-255588">
              <a:spcAft>
                <a:spcPts val="0"/>
              </a:spcAft>
            </a:pPr>
            <a:r>
              <a:rPr lang="en-GB" sz="1870" dirty="0">
                <a:latin typeface="Arial" panose="020B0604020202020204" pitchFamily="34" charset="0"/>
                <a:cs typeface="Arial" panose="020B0604020202020204" pitchFamily="34" charset="0"/>
              </a:rPr>
              <a:t>For this task you should be given the appropriate </a:t>
            </a:r>
            <a:r>
              <a:rPr lang="en-GB" sz="1870" dirty="0" smtClean="0">
                <a:latin typeface="Arial" panose="020B0604020202020204" pitchFamily="34" charset="0"/>
                <a:cs typeface="Arial" panose="020B0604020202020204" pitchFamily="34" charset="0"/>
              </a:rPr>
              <a:t>software to install on a DVD or CD. </a:t>
            </a:r>
            <a:r>
              <a:rPr lang="en-GB" sz="1870" dirty="0">
                <a:latin typeface="Arial" panose="020B0604020202020204" pitchFamily="34" charset="0"/>
                <a:cs typeface="Arial" panose="020B0604020202020204" pitchFamily="34" charset="0"/>
              </a:rPr>
              <a:t>This should consist of </a:t>
            </a:r>
            <a:r>
              <a:rPr lang="en-GB" sz="1870" dirty="0" smtClean="0">
                <a:latin typeface="Arial" panose="020B0604020202020204" pitchFamily="34" charset="0"/>
                <a:cs typeface="Arial" panose="020B0604020202020204" pitchFamily="34" charset="0"/>
              </a:rPr>
              <a:t>the </a:t>
            </a:r>
            <a:r>
              <a:rPr lang="en-GB" sz="1870" dirty="0">
                <a:latin typeface="Arial" panose="020B0604020202020204" pitchFamily="34" charset="0"/>
                <a:cs typeface="Arial" panose="020B0604020202020204" pitchFamily="34" charset="0"/>
              </a:rPr>
              <a:t>operating system software (e.g. Windows; Linux, MacOS</a:t>
            </a:r>
            <a:r>
              <a:rPr lang="en-GB" sz="1870" dirty="0" smtClean="0">
                <a:latin typeface="Arial" panose="020B0604020202020204" pitchFamily="34" charset="0"/>
                <a:cs typeface="Arial" panose="020B0604020202020204" pitchFamily="34" charset="0"/>
              </a:rPr>
              <a:t>). This section will take time and needs to be evidence either as photographs of you setting up the OS or as a Video demonstration of the stages.</a:t>
            </a:r>
          </a:p>
          <a:p>
            <a:pPr marL="255588" indent="-255588">
              <a:spcAft>
                <a:spcPts val="0"/>
              </a:spcAft>
            </a:pPr>
            <a:r>
              <a:rPr lang="en-GB" sz="1870" dirty="0" smtClean="0">
                <a:latin typeface="Arial" panose="020B0604020202020204" pitchFamily="34" charset="0"/>
                <a:cs typeface="Arial" panose="020B0604020202020204" pitchFamily="34" charset="0"/>
              </a:rPr>
              <a:t>The entire process should take about 1½ hours and should be done as one steady stream. Otherwise you can take a break at stage 5 and continue next lesson.</a:t>
            </a:r>
          </a:p>
          <a:p>
            <a:pPr marL="255588" indent="-255588">
              <a:spcAft>
                <a:spcPts val="0"/>
              </a:spcAft>
            </a:pPr>
            <a:r>
              <a:rPr lang="en-GB" sz="1870" dirty="0" smtClean="0">
                <a:latin typeface="Arial" panose="020B0604020202020204" pitchFamily="34" charset="0"/>
                <a:cs typeface="Arial" panose="020B0604020202020204" pitchFamily="34" charset="0"/>
              </a:rPr>
              <a:t>The following tasks need to be evidenced:</a:t>
            </a:r>
          </a:p>
          <a:p>
            <a:pPr marL="620713" lvl="1" indent="-338138">
              <a:spcAft>
                <a:spcPts val="0"/>
              </a:spcAft>
              <a:buFont typeface="+mj-lt"/>
              <a:buAutoNum type="arabicPeriod"/>
            </a:pPr>
            <a:r>
              <a:rPr lang="en-GB" sz="1870" dirty="0" smtClean="0">
                <a:latin typeface="Arial" panose="020B0604020202020204" pitchFamily="34" charset="0"/>
                <a:cs typeface="Arial" panose="020B0604020202020204" pitchFamily="34" charset="0"/>
              </a:rPr>
              <a:t>Switch the machine on</a:t>
            </a:r>
            <a:r>
              <a:rPr lang="en-GB" sz="1870" dirty="0">
                <a:latin typeface="Arial" panose="020B0604020202020204" pitchFamily="34" charset="0"/>
                <a:cs typeface="Arial" panose="020B0604020202020204" pitchFamily="34" charset="0"/>
              </a:rPr>
              <a:t> </a:t>
            </a:r>
            <a:r>
              <a:rPr lang="en-GB" sz="1870" dirty="0" smtClean="0">
                <a:latin typeface="Arial" panose="020B0604020202020204" pitchFamily="34" charset="0"/>
                <a:cs typeface="Arial" panose="020B0604020202020204" pitchFamily="34" charset="0"/>
              </a:rPr>
              <a:t>and </a:t>
            </a:r>
            <a:r>
              <a:rPr lang="en-GB" sz="1870" dirty="0">
                <a:latin typeface="Arial" panose="020B0604020202020204" pitchFamily="34" charset="0"/>
                <a:cs typeface="Arial" panose="020B0604020202020204" pitchFamily="34" charset="0"/>
              </a:rPr>
              <a:t>check in BIOS that the DVD drive is </a:t>
            </a:r>
            <a:r>
              <a:rPr lang="en-GB" sz="1870" dirty="0" smtClean="0">
                <a:latin typeface="Arial" panose="020B0604020202020204" pitchFamily="34" charset="0"/>
                <a:cs typeface="Arial" panose="020B0604020202020204" pitchFamily="34" charset="0"/>
              </a:rPr>
              <a:t>bootable.</a:t>
            </a:r>
          </a:p>
          <a:p>
            <a:pPr marL="620713" lvl="1" indent="-338138">
              <a:spcAft>
                <a:spcPts val="0"/>
              </a:spcAft>
              <a:buFont typeface="+mj-lt"/>
              <a:buAutoNum type="arabicPeriod"/>
            </a:pPr>
            <a:r>
              <a:rPr lang="en-GB" sz="1870" dirty="0" smtClean="0">
                <a:latin typeface="Arial" panose="020B0604020202020204" pitchFamily="34" charset="0"/>
                <a:cs typeface="Arial" panose="020B0604020202020204" pitchFamily="34" charset="0"/>
              </a:rPr>
              <a:t>Place the OS in the DVD drive and resume the boot or restart.</a:t>
            </a:r>
          </a:p>
          <a:p>
            <a:pPr marL="620713" lvl="1" indent="-338138">
              <a:spcAft>
                <a:spcPts val="0"/>
              </a:spcAft>
              <a:buFont typeface="+mj-lt"/>
              <a:buAutoNum type="arabicPeriod"/>
            </a:pPr>
            <a:r>
              <a:rPr lang="en-GB" sz="1870" dirty="0" smtClean="0">
                <a:latin typeface="Arial" panose="020B0604020202020204" pitchFamily="34" charset="0"/>
                <a:cs typeface="Arial" panose="020B0604020202020204" pitchFamily="34" charset="0"/>
              </a:rPr>
              <a:t>Follow the instructions on the installation of the OS.</a:t>
            </a:r>
          </a:p>
          <a:p>
            <a:pPr marL="620713" lvl="1" indent="-338138">
              <a:spcAft>
                <a:spcPts val="0"/>
              </a:spcAft>
              <a:buFont typeface="+mj-lt"/>
              <a:buAutoNum type="arabicPeriod"/>
            </a:pPr>
            <a:r>
              <a:rPr lang="en-GB" sz="1870" dirty="0" smtClean="0">
                <a:latin typeface="Arial" panose="020B0604020202020204" pitchFamily="34" charset="0"/>
                <a:cs typeface="Arial" panose="020B0604020202020204" pitchFamily="34" charset="0"/>
              </a:rPr>
              <a:t>Set the time, date, region, keyboard country,  and network protocols etc.</a:t>
            </a:r>
          </a:p>
          <a:p>
            <a:pPr marL="620713" lvl="1" indent="-338138">
              <a:spcAft>
                <a:spcPts val="0"/>
              </a:spcAft>
              <a:buFont typeface="+mj-lt"/>
              <a:buAutoNum type="arabicPeriod"/>
            </a:pPr>
            <a:r>
              <a:rPr lang="en-GB" sz="1870" dirty="0" smtClean="0">
                <a:latin typeface="Arial" panose="020B0604020202020204" pitchFamily="34" charset="0"/>
                <a:cs typeface="Arial" panose="020B0604020202020204" pitchFamily="34" charset="0"/>
              </a:rPr>
              <a:t>Let the machine reboot and finish configuring the OS.</a:t>
            </a:r>
          </a:p>
          <a:p>
            <a:pPr marL="620713" lvl="1" indent="-338138">
              <a:spcAft>
                <a:spcPts val="0"/>
              </a:spcAft>
              <a:buFont typeface="+mj-lt"/>
              <a:buAutoNum type="arabicPeriod"/>
            </a:pPr>
            <a:r>
              <a:rPr lang="en-GB" sz="1870" dirty="0" smtClean="0">
                <a:latin typeface="Arial" panose="020B0604020202020204" pitchFamily="34" charset="0"/>
                <a:cs typeface="Arial" panose="020B0604020202020204" pitchFamily="34" charset="0"/>
              </a:rPr>
              <a:t>When </a:t>
            </a:r>
            <a:r>
              <a:rPr lang="en-GB" sz="1870" dirty="0">
                <a:latin typeface="Arial" panose="020B0604020202020204" pitchFamily="34" charset="0"/>
                <a:cs typeface="Arial" panose="020B0604020202020204" pitchFamily="34" charset="0"/>
              </a:rPr>
              <a:t>done </a:t>
            </a:r>
            <a:r>
              <a:rPr lang="en-GB" sz="1870" dirty="0" smtClean="0">
                <a:latin typeface="Arial" panose="020B0604020202020204" pitchFamily="34" charset="0"/>
                <a:cs typeface="Arial" panose="020B0604020202020204" pitchFamily="34" charset="0"/>
              </a:rPr>
              <a:t>show </a:t>
            </a:r>
            <a:r>
              <a:rPr lang="en-GB" sz="1870" dirty="0">
                <a:latin typeface="Arial" panose="020B0604020202020204" pitchFamily="34" charset="0"/>
                <a:cs typeface="Arial" panose="020B0604020202020204" pitchFamily="34" charset="0"/>
              </a:rPr>
              <a:t>setting the screen resolution to an appropriate scale</a:t>
            </a:r>
            <a:r>
              <a:rPr lang="en-GB" sz="1870" dirty="0" smtClean="0">
                <a:latin typeface="Arial" panose="020B0604020202020204" pitchFamily="34" charset="0"/>
                <a:cs typeface="Arial" panose="020B0604020202020204" pitchFamily="34" charset="0"/>
              </a:rPr>
              <a:t>.</a:t>
            </a:r>
          </a:p>
          <a:p>
            <a:pPr marL="620713" lvl="1" indent="-338138">
              <a:spcAft>
                <a:spcPts val="0"/>
              </a:spcAft>
              <a:buFont typeface="+mj-lt"/>
              <a:buAutoNum type="arabicPeriod"/>
            </a:pPr>
            <a:r>
              <a:rPr lang="en-GB" sz="1870" dirty="0" smtClean="0">
                <a:latin typeface="Arial" panose="020B0604020202020204" pitchFamily="34" charset="0"/>
                <a:cs typeface="Arial" panose="020B0604020202020204" pitchFamily="34" charset="0"/>
              </a:rPr>
              <a:t>Go into control panels and confirm the setup of all the current hardware is correct, specifically the sound, network card and screen.</a:t>
            </a:r>
          </a:p>
          <a:p>
            <a:pPr marL="0" lvl="1" indent="0">
              <a:spcAft>
                <a:spcPts val="0"/>
              </a:spcAft>
              <a:buNone/>
            </a:pPr>
            <a:r>
              <a:rPr lang="en-GB" sz="1870" b="1" dirty="0" smtClean="0">
                <a:solidFill>
                  <a:srgbClr val="FF0000"/>
                </a:solidFill>
                <a:latin typeface="Arial" panose="020B0604020202020204" pitchFamily="34" charset="0"/>
                <a:cs typeface="Arial" panose="020B0604020202020204" pitchFamily="34" charset="0"/>
              </a:rPr>
              <a:t>P5.2 – Task 03 - </a:t>
            </a:r>
            <a:r>
              <a:rPr lang="en-GB" sz="1870" dirty="0" smtClean="0">
                <a:solidFill>
                  <a:srgbClr val="FF0000"/>
                </a:solidFill>
                <a:latin typeface="Arial" panose="020B0604020202020204" pitchFamily="34" charset="0"/>
                <a:cs typeface="Arial" panose="020B0604020202020204" pitchFamily="34" charset="0"/>
              </a:rPr>
              <a:t>Set </a:t>
            </a:r>
            <a:r>
              <a:rPr lang="en-GB" sz="1870" dirty="0">
                <a:solidFill>
                  <a:srgbClr val="FF0000"/>
                </a:solidFill>
                <a:latin typeface="Arial" panose="020B0604020202020204" pitchFamily="34" charset="0"/>
                <a:cs typeface="Arial" panose="020B0604020202020204" pitchFamily="34" charset="0"/>
              </a:rPr>
              <a:t>up a standalone computer system, installing </a:t>
            </a:r>
            <a:r>
              <a:rPr lang="en-GB" sz="1870" dirty="0" smtClean="0">
                <a:solidFill>
                  <a:srgbClr val="FF0000"/>
                </a:solidFill>
                <a:latin typeface="Arial" panose="020B0604020202020204" pitchFamily="34" charset="0"/>
                <a:cs typeface="Arial" panose="020B0604020202020204" pitchFamily="34" charset="0"/>
              </a:rPr>
              <a:t>an appropriate OS.</a:t>
            </a:r>
            <a:endParaRPr lang="en-GB" sz="187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702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a:spLocks noGrp="1"/>
          </p:cNvSpPr>
          <p:nvPr>
            <p:ph type="title"/>
          </p:nvPr>
        </p:nvSpPr>
        <p:spPr/>
        <p:txBody>
          <a:bodyPr>
            <a:noAutofit/>
          </a:bodyPr>
          <a:lstStyle/>
          <a:p>
            <a:r>
              <a:rPr lang="en-GB" sz="2400" dirty="0" smtClean="0"/>
              <a:t>P5.3 – </a:t>
            </a:r>
            <a:r>
              <a:rPr lang="en-GB" sz="2400" dirty="0"/>
              <a:t>Set up a standalone computer </a:t>
            </a:r>
            <a:r>
              <a:rPr lang="en-GB" sz="2400" dirty="0" smtClean="0"/>
              <a:t>system - Hardware</a:t>
            </a:r>
            <a:endParaRPr lang="en-GB" sz="2400" dirty="0"/>
          </a:p>
        </p:txBody>
      </p:sp>
      <p:sp>
        <p:nvSpPr>
          <p:cNvPr id="2" name="Content Placeholder 1"/>
          <p:cNvSpPr>
            <a:spLocks noGrp="1"/>
          </p:cNvSpPr>
          <p:nvPr>
            <p:ph idx="4294967295"/>
          </p:nvPr>
        </p:nvSpPr>
        <p:spPr>
          <a:xfrm>
            <a:off x="251272" y="1052091"/>
            <a:ext cx="8641208" cy="5329237"/>
          </a:xfrm>
        </p:spPr>
        <p:txBody>
          <a:bodyPr>
            <a:noAutofit/>
          </a:bodyPr>
          <a:lstStyle/>
          <a:p>
            <a:pPr marL="269875" indent="-255588">
              <a:spcAft>
                <a:spcPts val="0"/>
              </a:spcAft>
            </a:pPr>
            <a:r>
              <a:rPr lang="en-GB" sz="1800" dirty="0" smtClean="0">
                <a:latin typeface="Arial" panose="020B0604020202020204" pitchFamily="34" charset="0"/>
                <a:cs typeface="Arial" panose="020B0604020202020204" pitchFamily="34" charset="0"/>
              </a:rPr>
              <a:t>For this task you should be given the appropriate hardware in anti-static bags. This should consist of a Graphics card, Sound Card, Network card. Each stage of this should be </a:t>
            </a:r>
            <a:r>
              <a:rPr lang="en-GB" sz="1800" dirty="0">
                <a:latin typeface="Arial" panose="020B0604020202020204" pitchFamily="34" charset="0"/>
                <a:cs typeface="Arial" panose="020B0604020202020204" pitchFamily="34" charset="0"/>
              </a:rPr>
              <a:t>evidenced either as photographs of you setting up the </a:t>
            </a:r>
            <a:r>
              <a:rPr lang="en-GB" sz="1800" dirty="0" smtClean="0">
                <a:latin typeface="Arial" panose="020B0604020202020204" pitchFamily="34" charset="0"/>
                <a:cs typeface="Arial" panose="020B0604020202020204" pitchFamily="34" charset="0"/>
              </a:rPr>
              <a:t>hardware </a:t>
            </a:r>
            <a:r>
              <a:rPr lang="en-GB" sz="1800" dirty="0">
                <a:latin typeface="Arial" panose="020B0604020202020204" pitchFamily="34" charset="0"/>
                <a:cs typeface="Arial" panose="020B0604020202020204" pitchFamily="34" charset="0"/>
              </a:rPr>
              <a:t>or as a Video demonstration of the </a:t>
            </a:r>
            <a:r>
              <a:rPr lang="en-GB" sz="1800" dirty="0" smtClean="0">
                <a:latin typeface="Arial" panose="020B0604020202020204" pitchFamily="34" charset="0"/>
                <a:cs typeface="Arial" panose="020B0604020202020204" pitchFamily="34" charset="0"/>
              </a:rPr>
              <a:t>stages.</a:t>
            </a:r>
          </a:p>
          <a:p>
            <a:pPr marL="269875" indent="-255588">
              <a:spcAft>
                <a:spcPts val="0"/>
              </a:spcAft>
            </a:pPr>
            <a:r>
              <a:rPr lang="en-GB" sz="1800" dirty="0" smtClean="0">
                <a:latin typeface="Arial" panose="020B0604020202020204" pitchFamily="34" charset="0"/>
                <a:cs typeface="Arial" panose="020B0604020202020204" pitchFamily="34" charset="0"/>
              </a:rPr>
              <a:t>The </a:t>
            </a:r>
            <a:r>
              <a:rPr lang="en-GB" sz="1800" dirty="0">
                <a:latin typeface="Arial" panose="020B0604020202020204" pitchFamily="34" charset="0"/>
                <a:cs typeface="Arial" panose="020B0604020202020204" pitchFamily="34" charset="0"/>
              </a:rPr>
              <a:t>entire process should take about </a:t>
            </a:r>
            <a:r>
              <a:rPr lang="en-GB" sz="1800" dirty="0" smtClean="0">
                <a:latin typeface="Arial" panose="020B0604020202020204" pitchFamily="34" charset="0"/>
                <a:cs typeface="Arial" panose="020B0604020202020204" pitchFamily="34" charset="0"/>
              </a:rPr>
              <a:t>1 hour </a:t>
            </a:r>
            <a:r>
              <a:rPr lang="en-GB" sz="1800" dirty="0">
                <a:latin typeface="Arial" panose="020B0604020202020204" pitchFamily="34" charset="0"/>
                <a:cs typeface="Arial" panose="020B0604020202020204" pitchFamily="34" charset="0"/>
              </a:rPr>
              <a:t>and should be done as one steady </a:t>
            </a:r>
            <a:r>
              <a:rPr lang="en-GB" sz="1800" dirty="0" smtClean="0">
                <a:latin typeface="Arial" panose="020B0604020202020204" pitchFamily="34" charset="0"/>
                <a:cs typeface="Arial" panose="020B0604020202020204" pitchFamily="34" charset="0"/>
              </a:rPr>
              <a:t>stream.</a:t>
            </a:r>
          </a:p>
          <a:p>
            <a:pPr marL="531813" indent="-260350">
              <a:spcAft>
                <a:spcPts val="0"/>
              </a:spcAft>
              <a:buFont typeface="+mj-lt"/>
              <a:buAutoNum type="arabicPeriod"/>
            </a:pPr>
            <a:r>
              <a:rPr lang="en-GB" sz="1800" dirty="0" smtClean="0">
                <a:latin typeface="Arial" panose="020B0604020202020204" pitchFamily="34" charset="0"/>
                <a:cs typeface="Arial" panose="020B0604020202020204" pitchFamily="34" charset="0"/>
              </a:rPr>
              <a:t>Connect yourself with the anti static wrist band and switch off and unplug the computer.</a:t>
            </a:r>
          </a:p>
          <a:p>
            <a:pPr marL="531813" indent="-260350">
              <a:spcAft>
                <a:spcPts val="0"/>
              </a:spcAft>
              <a:buFont typeface="+mj-lt"/>
              <a:buAutoNum type="arabicPeriod"/>
            </a:pPr>
            <a:r>
              <a:rPr lang="en-GB" sz="1800" dirty="0" smtClean="0">
                <a:latin typeface="Arial" panose="020B0604020202020204" pitchFamily="34" charset="0"/>
                <a:cs typeface="Arial" panose="020B0604020202020204" pitchFamily="34" charset="0"/>
              </a:rPr>
              <a:t>Open the Box and connect up the Graphics Card to the Motherboard, securing it with a screw.</a:t>
            </a:r>
          </a:p>
          <a:p>
            <a:pPr marL="531813" indent="-260350">
              <a:spcAft>
                <a:spcPts val="0"/>
              </a:spcAft>
              <a:buFont typeface="+mj-lt"/>
              <a:buAutoNum type="arabicPeriod"/>
            </a:pPr>
            <a:r>
              <a:rPr lang="en-GB" sz="1800" dirty="0" smtClean="0">
                <a:latin typeface="Arial" panose="020B0604020202020204" pitchFamily="34" charset="0"/>
                <a:cs typeface="Arial" panose="020B0604020202020204" pitchFamily="34" charset="0"/>
              </a:rPr>
              <a:t>Connect </a:t>
            </a:r>
            <a:r>
              <a:rPr lang="en-GB" sz="1800" dirty="0">
                <a:latin typeface="Arial" panose="020B0604020202020204" pitchFamily="34" charset="0"/>
                <a:cs typeface="Arial" panose="020B0604020202020204" pitchFamily="34" charset="0"/>
              </a:rPr>
              <a:t>up the </a:t>
            </a:r>
            <a:r>
              <a:rPr lang="en-GB" sz="1800" dirty="0" smtClean="0">
                <a:latin typeface="Arial" panose="020B0604020202020204" pitchFamily="34" charset="0"/>
                <a:cs typeface="Arial" panose="020B0604020202020204" pitchFamily="34" charset="0"/>
              </a:rPr>
              <a:t>Network </a:t>
            </a:r>
            <a:r>
              <a:rPr lang="en-GB" sz="1800" dirty="0">
                <a:latin typeface="Arial" panose="020B0604020202020204" pitchFamily="34" charset="0"/>
                <a:cs typeface="Arial" panose="020B0604020202020204" pitchFamily="34" charset="0"/>
              </a:rPr>
              <a:t>Card to the Motherboard, securing it with a screw</a:t>
            </a:r>
            <a:r>
              <a:rPr lang="en-GB" sz="1800" dirty="0" smtClean="0">
                <a:latin typeface="Arial" panose="020B0604020202020204" pitchFamily="34" charset="0"/>
                <a:cs typeface="Arial" panose="020B0604020202020204" pitchFamily="34" charset="0"/>
              </a:rPr>
              <a:t>.</a:t>
            </a:r>
          </a:p>
          <a:p>
            <a:pPr marL="531813" indent="-260350">
              <a:spcAft>
                <a:spcPts val="0"/>
              </a:spcAft>
              <a:buFont typeface="+mj-lt"/>
              <a:buAutoNum type="arabicPeriod"/>
            </a:pPr>
            <a:r>
              <a:rPr lang="en-GB" sz="1800" dirty="0" smtClean="0">
                <a:latin typeface="Arial" panose="020B0604020202020204" pitchFamily="34" charset="0"/>
                <a:cs typeface="Arial" panose="020B0604020202020204" pitchFamily="34" charset="0"/>
              </a:rPr>
              <a:t>Connect </a:t>
            </a:r>
            <a:r>
              <a:rPr lang="en-GB" sz="1800" dirty="0">
                <a:latin typeface="Arial" panose="020B0604020202020204" pitchFamily="34" charset="0"/>
                <a:cs typeface="Arial" panose="020B0604020202020204" pitchFamily="34" charset="0"/>
              </a:rPr>
              <a:t>up the </a:t>
            </a:r>
            <a:r>
              <a:rPr lang="en-GB" sz="1800" dirty="0" smtClean="0">
                <a:latin typeface="Arial" panose="020B0604020202020204" pitchFamily="34" charset="0"/>
                <a:cs typeface="Arial" panose="020B0604020202020204" pitchFamily="34" charset="0"/>
              </a:rPr>
              <a:t>Sound </a:t>
            </a:r>
            <a:r>
              <a:rPr lang="en-GB" sz="1800" dirty="0">
                <a:latin typeface="Arial" panose="020B0604020202020204" pitchFamily="34" charset="0"/>
                <a:cs typeface="Arial" panose="020B0604020202020204" pitchFamily="34" charset="0"/>
              </a:rPr>
              <a:t>Card to the Motherboard, securing it with a </a:t>
            </a:r>
            <a:r>
              <a:rPr lang="en-GB" sz="1800" dirty="0" smtClean="0">
                <a:latin typeface="Arial" panose="020B0604020202020204" pitchFamily="34" charset="0"/>
                <a:cs typeface="Arial" panose="020B0604020202020204" pitchFamily="34" charset="0"/>
              </a:rPr>
              <a:t>screw.</a:t>
            </a:r>
          </a:p>
          <a:p>
            <a:pPr marL="531813" indent="-260350">
              <a:spcAft>
                <a:spcPts val="0"/>
              </a:spcAft>
              <a:buFont typeface="+mj-lt"/>
              <a:buAutoNum type="arabicPeriod"/>
            </a:pPr>
            <a:r>
              <a:rPr lang="en-GB" sz="1800" dirty="0" smtClean="0">
                <a:latin typeface="Arial" panose="020B0604020202020204" pitchFamily="34" charset="0"/>
                <a:cs typeface="Arial" panose="020B0604020202020204" pitchFamily="34" charset="0"/>
              </a:rPr>
              <a:t>Disconnect the anti static band, power the machine on and using the driver disks supplied with the hardware components you just installed set them up on the OS.</a:t>
            </a:r>
          </a:p>
          <a:p>
            <a:pPr marL="531813" indent="-260350">
              <a:spcAft>
                <a:spcPts val="0"/>
              </a:spcAft>
              <a:buFont typeface="+mj-lt"/>
              <a:buAutoNum type="arabicPeriod"/>
            </a:pPr>
            <a:r>
              <a:rPr lang="en-GB" sz="1800" dirty="0" smtClean="0">
                <a:latin typeface="Arial" panose="020B0604020202020204" pitchFamily="34" charset="0"/>
                <a:cs typeface="Arial" panose="020B0604020202020204" pitchFamily="34" charset="0"/>
              </a:rPr>
              <a:t>Verify in Control Panels that they are configured properly.</a:t>
            </a:r>
          </a:p>
          <a:p>
            <a:pPr marL="0" indent="0">
              <a:spcAft>
                <a:spcPts val="0"/>
              </a:spcAft>
              <a:buNone/>
            </a:pPr>
            <a:r>
              <a:rPr lang="en-GB" sz="1800" b="1" dirty="0" smtClean="0">
                <a:solidFill>
                  <a:srgbClr val="FF0000"/>
                </a:solidFill>
                <a:latin typeface="Arial" panose="020B0604020202020204" pitchFamily="34" charset="0"/>
                <a:cs typeface="Arial" panose="020B0604020202020204" pitchFamily="34" charset="0"/>
              </a:rPr>
              <a:t>P5.3 - Task 04 - </a:t>
            </a:r>
            <a:r>
              <a:rPr lang="en-GB" sz="1800" dirty="0" smtClean="0">
                <a:solidFill>
                  <a:srgbClr val="FF0000"/>
                </a:solidFill>
                <a:latin typeface="Arial" panose="020B0604020202020204" pitchFamily="34" charset="0"/>
                <a:cs typeface="Arial" panose="020B0604020202020204" pitchFamily="34" charset="0"/>
              </a:rPr>
              <a:t>Set </a:t>
            </a:r>
            <a:r>
              <a:rPr lang="en-GB" sz="1800" dirty="0">
                <a:solidFill>
                  <a:srgbClr val="FF0000"/>
                </a:solidFill>
                <a:latin typeface="Arial" panose="020B0604020202020204" pitchFamily="34" charset="0"/>
                <a:cs typeface="Arial" panose="020B0604020202020204" pitchFamily="34" charset="0"/>
              </a:rPr>
              <a:t>up </a:t>
            </a:r>
            <a:r>
              <a:rPr lang="en-GB" sz="1800" dirty="0" smtClean="0">
                <a:solidFill>
                  <a:srgbClr val="FF0000"/>
                </a:solidFill>
                <a:latin typeface="Arial" panose="020B0604020202020204" pitchFamily="34" charset="0"/>
                <a:cs typeface="Arial" panose="020B0604020202020204" pitchFamily="34" charset="0"/>
              </a:rPr>
              <a:t>and install the device drivers for a network card, sound card and graphics card with evidence.</a:t>
            </a:r>
            <a:endParaRPr lang="en-GB" sz="1800" dirty="0">
              <a:solidFill>
                <a:srgbClr val="FF0000"/>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14832614"/>
              </p:ext>
            </p:extLst>
          </p:nvPr>
        </p:nvGraphicFramePr>
        <p:xfrm>
          <a:off x="323528" y="6292552"/>
          <a:ext cx="8568951" cy="365760"/>
        </p:xfrm>
        <a:graphic>
          <a:graphicData uri="http://schemas.openxmlformats.org/drawingml/2006/table">
            <a:tbl>
              <a:tblPr firstRow="1" bandRow="1">
                <a:tableStyleId>{5C22544A-7EE6-4342-B048-85BDC9FD1C3A}</a:tableStyleId>
              </a:tblPr>
              <a:tblGrid>
                <a:gridCol w="2856317"/>
                <a:gridCol w="2856317"/>
                <a:gridCol w="2856317"/>
              </a:tblGrid>
              <a:tr h="144016">
                <a:tc>
                  <a:txBody>
                    <a:bodyPr/>
                    <a:lstStyle/>
                    <a:p>
                      <a:pPr algn="ctr"/>
                      <a:r>
                        <a:rPr lang="en-GB" sz="1800" dirty="0" smtClean="0"/>
                        <a:t>Graphics Card</a:t>
                      </a:r>
                      <a:endParaRPr lang="en-GB" sz="1800" dirty="0"/>
                    </a:p>
                  </a:txBody>
                  <a:tcPr/>
                </a:tc>
                <a:tc>
                  <a:txBody>
                    <a:bodyPr/>
                    <a:lstStyle/>
                    <a:p>
                      <a:pPr algn="ctr"/>
                      <a:r>
                        <a:rPr lang="en-GB" sz="1800" dirty="0" smtClean="0"/>
                        <a:t>Sound Card</a:t>
                      </a:r>
                      <a:endParaRPr lang="en-GB" sz="1800" dirty="0"/>
                    </a:p>
                  </a:txBody>
                  <a:tcPr/>
                </a:tc>
                <a:tc>
                  <a:txBody>
                    <a:bodyPr/>
                    <a:lstStyle/>
                    <a:p>
                      <a:pPr algn="ctr"/>
                      <a:r>
                        <a:rPr lang="en-GB" sz="1800" dirty="0" smtClean="0"/>
                        <a:t>Network Card</a:t>
                      </a:r>
                      <a:endParaRPr lang="en-GB" sz="1800" dirty="0"/>
                    </a:p>
                  </a:txBody>
                  <a:tcPr/>
                </a:tc>
              </a:tr>
            </a:tbl>
          </a:graphicData>
        </a:graphic>
      </p:graphicFrame>
    </p:spTree>
    <p:extLst>
      <p:ext uri="{BB962C8B-B14F-4D97-AF65-F5344CB8AC3E}">
        <p14:creationId xmlns:p14="http://schemas.microsoft.com/office/powerpoint/2010/main" val="3993428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a:spLocks noGrp="1"/>
          </p:cNvSpPr>
          <p:nvPr>
            <p:ph type="title"/>
          </p:nvPr>
        </p:nvSpPr>
        <p:spPr/>
        <p:txBody>
          <a:bodyPr>
            <a:noAutofit/>
          </a:bodyPr>
          <a:lstStyle/>
          <a:p>
            <a:r>
              <a:rPr lang="en-GB" sz="2400" dirty="0" smtClean="0"/>
              <a:t>P5.4 – </a:t>
            </a:r>
            <a:r>
              <a:rPr lang="en-GB" sz="2400" dirty="0"/>
              <a:t>Set up a standalone computer </a:t>
            </a:r>
            <a:r>
              <a:rPr lang="en-GB" sz="2400" dirty="0" smtClean="0"/>
              <a:t>system - Hardware</a:t>
            </a:r>
            <a:endParaRPr lang="en-GB" sz="2400" dirty="0"/>
          </a:p>
        </p:txBody>
      </p:sp>
      <p:sp>
        <p:nvSpPr>
          <p:cNvPr id="2" name="Content Placeholder 1"/>
          <p:cNvSpPr>
            <a:spLocks noGrp="1"/>
          </p:cNvSpPr>
          <p:nvPr>
            <p:ph idx="4294967295"/>
          </p:nvPr>
        </p:nvSpPr>
        <p:spPr>
          <a:xfrm>
            <a:off x="251272" y="1052661"/>
            <a:ext cx="8569200" cy="5400675"/>
          </a:xfrm>
        </p:spPr>
        <p:txBody>
          <a:bodyPr>
            <a:noAutofit/>
          </a:bodyPr>
          <a:lstStyle/>
          <a:p>
            <a:pPr marL="269875" indent="-255588">
              <a:spcAft>
                <a:spcPts val="0"/>
              </a:spcAft>
            </a:pPr>
            <a:r>
              <a:rPr lang="en-GB" sz="1600" dirty="0" smtClean="0">
                <a:latin typeface="Arial" panose="020B0604020202020204" pitchFamily="34" charset="0"/>
                <a:cs typeface="Arial" panose="020B0604020202020204" pitchFamily="34" charset="0"/>
              </a:rPr>
              <a:t>For this task you should be given the appropriate hardware. This should consist of a Printer, Speakers, Microphone and Monitor. Each stage of this should be </a:t>
            </a:r>
            <a:r>
              <a:rPr lang="en-GB" sz="1600" dirty="0">
                <a:latin typeface="Arial" panose="020B0604020202020204" pitchFamily="34" charset="0"/>
                <a:cs typeface="Arial" panose="020B0604020202020204" pitchFamily="34" charset="0"/>
              </a:rPr>
              <a:t>evidenced either as photographs of you setting up the </a:t>
            </a:r>
            <a:r>
              <a:rPr lang="en-GB" sz="1600" dirty="0" smtClean="0">
                <a:latin typeface="Arial" panose="020B0604020202020204" pitchFamily="34" charset="0"/>
                <a:cs typeface="Arial" panose="020B0604020202020204" pitchFamily="34" charset="0"/>
              </a:rPr>
              <a:t>hardware </a:t>
            </a:r>
            <a:r>
              <a:rPr lang="en-GB" sz="1600" dirty="0">
                <a:latin typeface="Arial" panose="020B0604020202020204" pitchFamily="34" charset="0"/>
                <a:cs typeface="Arial" panose="020B0604020202020204" pitchFamily="34" charset="0"/>
              </a:rPr>
              <a:t>or as a Video demonstration of the stages</a:t>
            </a:r>
            <a:r>
              <a:rPr lang="en-GB" sz="1600" dirty="0" smtClean="0">
                <a:latin typeface="Arial" panose="020B0604020202020204" pitchFamily="34" charset="0"/>
                <a:cs typeface="Arial" panose="020B0604020202020204" pitchFamily="34" charset="0"/>
              </a:rPr>
              <a:t>.</a:t>
            </a:r>
          </a:p>
          <a:p>
            <a:pPr marL="269875" indent="-255588">
              <a:spcAft>
                <a:spcPts val="0"/>
              </a:spcAft>
            </a:pPr>
            <a:r>
              <a:rPr lang="en-GB" sz="1600" dirty="0">
                <a:latin typeface="Arial" panose="020B0604020202020204" pitchFamily="34" charset="0"/>
                <a:cs typeface="Arial" panose="020B0604020202020204" pitchFamily="34" charset="0"/>
              </a:rPr>
              <a:t>The entire process should take about </a:t>
            </a:r>
            <a:r>
              <a:rPr lang="en-GB" sz="1600" dirty="0" smtClean="0">
                <a:latin typeface="Arial" panose="020B0604020202020204" pitchFamily="34" charset="0"/>
                <a:cs typeface="Arial" panose="020B0604020202020204" pitchFamily="34" charset="0"/>
              </a:rPr>
              <a:t>30mins </a:t>
            </a:r>
            <a:r>
              <a:rPr lang="en-GB" sz="1600" dirty="0">
                <a:latin typeface="Arial" panose="020B0604020202020204" pitchFamily="34" charset="0"/>
                <a:cs typeface="Arial" panose="020B0604020202020204" pitchFamily="34" charset="0"/>
              </a:rPr>
              <a:t>and should be done as one steady </a:t>
            </a:r>
            <a:r>
              <a:rPr lang="en-GB" sz="1600" dirty="0" smtClean="0">
                <a:latin typeface="Arial" panose="020B0604020202020204" pitchFamily="34" charset="0"/>
                <a:cs typeface="Arial" panose="020B0604020202020204" pitchFamily="34" charset="0"/>
              </a:rPr>
              <a:t>stream.</a:t>
            </a:r>
            <a:endParaRPr lang="en-GB" sz="1600" dirty="0">
              <a:latin typeface="Arial" panose="020B0604020202020204" pitchFamily="34" charset="0"/>
              <a:cs typeface="Arial" panose="020B0604020202020204" pitchFamily="34" charset="0"/>
            </a:endParaRPr>
          </a:p>
          <a:p>
            <a:pPr marL="450850" indent="-260350">
              <a:spcAft>
                <a:spcPts val="0"/>
              </a:spcAft>
              <a:buFont typeface="+mj-lt"/>
              <a:buAutoNum type="arabicPeriod"/>
            </a:pPr>
            <a:r>
              <a:rPr lang="en-GB" sz="1600" dirty="0" smtClean="0">
                <a:latin typeface="Arial" panose="020B0604020202020204" pitchFamily="34" charset="0"/>
                <a:cs typeface="Arial" panose="020B0604020202020204" pitchFamily="34" charset="0"/>
              </a:rPr>
              <a:t>With the OS running, connect up a Printer to the USB sockets and switch the printer on.</a:t>
            </a:r>
          </a:p>
          <a:p>
            <a:pPr marL="450850" indent="-260350">
              <a:spcAft>
                <a:spcPts val="0"/>
              </a:spcAft>
              <a:buFont typeface="+mj-lt"/>
              <a:buAutoNum type="arabicPeriod"/>
            </a:pPr>
            <a:r>
              <a:rPr lang="en-GB" sz="1600" dirty="0" smtClean="0">
                <a:latin typeface="Arial" panose="020B0604020202020204" pitchFamily="34" charset="0"/>
                <a:cs typeface="Arial" panose="020B0604020202020204" pitchFamily="34" charset="0"/>
              </a:rPr>
              <a:t>Using the driver disks supplied with the hardware components you just connected set them up on the OS or Verify through Control Panels that they it has been successfully installed.</a:t>
            </a:r>
          </a:p>
          <a:p>
            <a:pPr marL="450850" indent="-260350">
              <a:spcAft>
                <a:spcPts val="0"/>
              </a:spcAft>
              <a:buFont typeface="+mj-lt"/>
              <a:buAutoNum type="arabicPeriod"/>
            </a:pPr>
            <a:r>
              <a:rPr lang="en-GB" sz="1600" dirty="0">
                <a:latin typeface="Arial" panose="020B0604020202020204" pitchFamily="34" charset="0"/>
                <a:cs typeface="Arial" panose="020B0604020202020204" pitchFamily="34" charset="0"/>
              </a:rPr>
              <a:t>With the OS running, </a:t>
            </a:r>
            <a:r>
              <a:rPr lang="en-GB" sz="1600" dirty="0" smtClean="0">
                <a:latin typeface="Arial" panose="020B0604020202020204" pitchFamily="34" charset="0"/>
                <a:cs typeface="Arial" panose="020B0604020202020204" pitchFamily="34" charset="0"/>
              </a:rPr>
              <a:t>configure the monitor setting on the computer to a higher resolution with the appropriate drivers.</a:t>
            </a:r>
            <a:endParaRPr lang="en-GB" sz="1600" dirty="0">
              <a:latin typeface="Arial" panose="020B0604020202020204" pitchFamily="34" charset="0"/>
              <a:cs typeface="Arial" panose="020B0604020202020204" pitchFamily="34" charset="0"/>
            </a:endParaRPr>
          </a:p>
          <a:p>
            <a:pPr marL="450850" indent="-260350">
              <a:spcAft>
                <a:spcPts val="0"/>
              </a:spcAft>
              <a:buFont typeface="+mj-lt"/>
              <a:buAutoNum type="arabicPeriod"/>
            </a:pPr>
            <a:r>
              <a:rPr lang="en-GB" sz="1600" dirty="0">
                <a:latin typeface="Arial" panose="020B0604020202020204" pitchFamily="34" charset="0"/>
                <a:cs typeface="Arial" panose="020B0604020202020204" pitchFamily="34" charset="0"/>
              </a:rPr>
              <a:t>Using the driver disks supplied with the hardware components you just connected set them up on the OS or Verify through Control Panels that they it has been successfully installed</a:t>
            </a:r>
            <a:r>
              <a:rPr lang="en-GB" sz="1600" dirty="0" smtClean="0">
                <a:latin typeface="Arial" panose="020B0604020202020204" pitchFamily="34" charset="0"/>
                <a:cs typeface="Arial" panose="020B0604020202020204" pitchFamily="34" charset="0"/>
              </a:rPr>
              <a:t>.</a:t>
            </a:r>
          </a:p>
          <a:p>
            <a:pPr marL="450850" indent="-260350">
              <a:spcAft>
                <a:spcPts val="0"/>
              </a:spcAft>
              <a:buFont typeface="+mj-lt"/>
              <a:buAutoNum type="arabicPeriod"/>
            </a:pPr>
            <a:r>
              <a:rPr lang="en-GB" sz="1600" dirty="0">
                <a:latin typeface="Arial" panose="020B0604020202020204" pitchFamily="34" charset="0"/>
                <a:cs typeface="Arial" panose="020B0604020202020204" pitchFamily="34" charset="0"/>
              </a:rPr>
              <a:t>With the OS running, connect up a </a:t>
            </a:r>
            <a:r>
              <a:rPr lang="en-GB" sz="1600" dirty="0" smtClean="0">
                <a:latin typeface="Arial" panose="020B0604020202020204" pitchFamily="34" charset="0"/>
                <a:cs typeface="Arial" panose="020B0604020202020204" pitchFamily="34" charset="0"/>
              </a:rPr>
              <a:t>Microphone and Speakers </a:t>
            </a:r>
            <a:r>
              <a:rPr lang="en-GB" sz="1600" dirty="0">
                <a:latin typeface="Arial" panose="020B0604020202020204" pitchFamily="34" charset="0"/>
                <a:cs typeface="Arial" panose="020B0604020202020204" pitchFamily="34" charset="0"/>
              </a:rPr>
              <a:t>to the </a:t>
            </a:r>
            <a:r>
              <a:rPr lang="en-GB" sz="1600" dirty="0" smtClean="0">
                <a:latin typeface="Arial" panose="020B0604020202020204" pitchFamily="34" charset="0"/>
                <a:cs typeface="Arial" panose="020B0604020202020204" pitchFamily="34" charset="0"/>
              </a:rPr>
              <a:t>Jack </a:t>
            </a:r>
            <a:r>
              <a:rPr lang="en-GB" sz="1600" dirty="0">
                <a:latin typeface="Arial" panose="020B0604020202020204" pitchFamily="34" charset="0"/>
                <a:cs typeface="Arial" panose="020B0604020202020204" pitchFamily="34" charset="0"/>
              </a:rPr>
              <a:t>sockets and switch the </a:t>
            </a:r>
            <a:r>
              <a:rPr lang="en-GB" sz="1600" dirty="0" smtClean="0">
                <a:latin typeface="Arial" panose="020B0604020202020204" pitchFamily="34" charset="0"/>
                <a:cs typeface="Arial" panose="020B0604020202020204" pitchFamily="34" charset="0"/>
              </a:rPr>
              <a:t>speakers </a:t>
            </a:r>
            <a:r>
              <a:rPr lang="en-GB" sz="1600" dirty="0">
                <a:latin typeface="Arial" panose="020B0604020202020204" pitchFamily="34" charset="0"/>
                <a:cs typeface="Arial" panose="020B0604020202020204" pitchFamily="34" charset="0"/>
              </a:rPr>
              <a:t>on.</a:t>
            </a:r>
          </a:p>
          <a:p>
            <a:pPr marL="450850" indent="-260350">
              <a:spcAft>
                <a:spcPts val="0"/>
              </a:spcAft>
              <a:buFont typeface="+mj-lt"/>
              <a:buAutoNum type="arabicPeriod"/>
            </a:pPr>
            <a:r>
              <a:rPr lang="en-GB" sz="1600" dirty="0">
                <a:latin typeface="Arial" panose="020B0604020202020204" pitchFamily="34" charset="0"/>
                <a:cs typeface="Arial" panose="020B0604020202020204" pitchFamily="34" charset="0"/>
              </a:rPr>
              <a:t>Using the driver disks supplied with the hardware components you just connected set them up on the OS or Verify through Control Panels that they it has been successfully installed.</a:t>
            </a:r>
          </a:p>
          <a:p>
            <a:pPr marL="0" indent="0">
              <a:spcAft>
                <a:spcPts val="0"/>
              </a:spcAft>
              <a:buNone/>
            </a:pPr>
            <a:r>
              <a:rPr lang="en-GB" sz="1600" b="1" dirty="0" smtClean="0">
                <a:solidFill>
                  <a:srgbClr val="FF0000"/>
                </a:solidFill>
                <a:latin typeface="Arial" panose="020B0604020202020204" pitchFamily="34" charset="0"/>
                <a:cs typeface="Arial" panose="020B0604020202020204" pitchFamily="34" charset="0"/>
              </a:rPr>
              <a:t>P5.4 – Task 05 - </a:t>
            </a:r>
            <a:r>
              <a:rPr lang="en-GB" sz="1600" dirty="0" smtClean="0">
                <a:solidFill>
                  <a:srgbClr val="FF0000"/>
                </a:solidFill>
                <a:latin typeface="Arial" panose="020B0604020202020204" pitchFamily="34" charset="0"/>
                <a:cs typeface="Arial" panose="020B0604020202020204" pitchFamily="34" charset="0"/>
              </a:rPr>
              <a:t>Set </a:t>
            </a:r>
            <a:r>
              <a:rPr lang="en-GB" sz="1600" dirty="0">
                <a:solidFill>
                  <a:srgbClr val="FF0000"/>
                </a:solidFill>
                <a:latin typeface="Arial" panose="020B0604020202020204" pitchFamily="34" charset="0"/>
                <a:cs typeface="Arial" panose="020B0604020202020204" pitchFamily="34" charset="0"/>
              </a:rPr>
              <a:t>up and install the device drivers for a </a:t>
            </a:r>
            <a:r>
              <a:rPr lang="en-GB" sz="1600" dirty="0" smtClean="0">
                <a:solidFill>
                  <a:srgbClr val="FF0000"/>
                </a:solidFill>
                <a:latin typeface="Arial" panose="020B0604020202020204" pitchFamily="34" charset="0"/>
                <a:cs typeface="Arial" panose="020B0604020202020204" pitchFamily="34" charset="0"/>
              </a:rPr>
              <a:t>Printer, Monitor, Microphone </a:t>
            </a:r>
            <a:r>
              <a:rPr lang="en-GB" sz="1600" dirty="0">
                <a:solidFill>
                  <a:srgbClr val="FF0000"/>
                </a:solidFill>
                <a:latin typeface="Arial" panose="020B0604020202020204" pitchFamily="34" charset="0"/>
                <a:cs typeface="Arial" panose="020B0604020202020204" pitchFamily="34" charset="0"/>
              </a:rPr>
              <a:t>and </a:t>
            </a:r>
            <a:r>
              <a:rPr lang="en-GB" sz="1600" dirty="0" smtClean="0">
                <a:solidFill>
                  <a:srgbClr val="FF0000"/>
                </a:solidFill>
                <a:latin typeface="Arial" panose="020B0604020202020204" pitchFamily="34" charset="0"/>
                <a:cs typeface="Arial" panose="020B0604020202020204" pitchFamily="34" charset="0"/>
              </a:rPr>
              <a:t>Speakers with </a:t>
            </a:r>
            <a:r>
              <a:rPr lang="en-GB" sz="1600" dirty="0">
                <a:solidFill>
                  <a:srgbClr val="FF0000"/>
                </a:solidFill>
                <a:latin typeface="Arial" panose="020B0604020202020204" pitchFamily="34" charset="0"/>
                <a:cs typeface="Arial" panose="020B0604020202020204" pitchFamily="34" charset="0"/>
              </a:rPr>
              <a:t>evidence</a:t>
            </a:r>
            <a:r>
              <a:rPr lang="en-GB" sz="1600" dirty="0" smtClean="0">
                <a:solidFill>
                  <a:srgbClr val="FF0000"/>
                </a:solidFill>
                <a:latin typeface="Arial" panose="020B0604020202020204" pitchFamily="34" charset="0"/>
                <a:cs typeface="Arial" panose="020B0604020202020204" pitchFamily="34" charset="0"/>
              </a:rPr>
              <a:t>.</a:t>
            </a:r>
            <a:endParaRPr lang="en-GB" sz="1600" dirty="0">
              <a:solidFill>
                <a:srgbClr val="FF0000"/>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35302424"/>
              </p:ext>
            </p:extLst>
          </p:nvPr>
        </p:nvGraphicFramePr>
        <p:xfrm>
          <a:off x="251520" y="6292552"/>
          <a:ext cx="8568951" cy="365760"/>
        </p:xfrm>
        <a:graphic>
          <a:graphicData uri="http://schemas.openxmlformats.org/drawingml/2006/table">
            <a:tbl>
              <a:tblPr firstRow="1" bandRow="1">
                <a:tableStyleId>{5C22544A-7EE6-4342-B048-85BDC9FD1C3A}</a:tableStyleId>
              </a:tblPr>
              <a:tblGrid>
                <a:gridCol w="2232248"/>
                <a:gridCol w="2376264"/>
                <a:gridCol w="3960439"/>
              </a:tblGrid>
              <a:tr h="144016">
                <a:tc>
                  <a:txBody>
                    <a:bodyPr/>
                    <a:lstStyle/>
                    <a:p>
                      <a:pPr algn="ctr"/>
                      <a:r>
                        <a:rPr lang="en-GB" sz="1800" dirty="0" smtClean="0"/>
                        <a:t>Printer</a:t>
                      </a:r>
                      <a:endParaRPr lang="en-GB" sz="1800" dirty="0"/>
                    </a:p>
                  </a:txBody>
                  <a:tcPr/>
                </a:tc>
                <a:tc>
                  <a:txBody>
                    <a:bodyPr/>
                    <a:lstStyle/>
                    <a:p>
                      <a:pPr algn="ctr"/>
                      <a:r>
                        <a:rPr lang="en-GB" sz="1800" dirty="0" smtClean="0"/>
                        <a:t>Monitor</a:t>
                      </a:r>
                      <a:endParaRPr lang="en-GB" sz="1800" dirty="0"/>
                    </a:p>
                  </a:txBody>
                  <a:tcPr/>
                </a:tc>
                <a:tc>
                  <a:txBody>
                    <a:bodyPr/>
                    <a:lstStyle/>
                    <a:p>
                      <a:pPr algn="ctr"/>
                      <a:r>
                        <a:rPr lang="en-GB" sz="1800" dirty="0" smtClean="0"/>
                        <a:t>Microphone and Speakers</a:t>
                      </a:r>
                      <a:endParaRPr lang="en-GB" sz="1800" dirty="0"/>
                    </a:p>
                  </a:txBody>
                  <a:tcPr/>
                </a:tc>
              </a:tr>
            </a:tbl>
          </a:graphicData>
        </a:graphic>
      </p:graphicFrame>
    </p:spTree>
    <p:extLst>
      <p:ext uri="{BB962C8B-B14F-4D97-AF65-F5344CB8AC3E}">
        <p14:creationId xmlns:p14="http://schemas.microsoft.com/office/powerpoint/2010/main" val="992982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Autofit/>
          </a:bodyPr>
          <a:lstStyle/>
          <a:p>
            <a:r>
              <a:rPr lang="en-GB" sz="2400" dirty="0" smtClean="0"/>
              <a:t>P5.5 – </a:t>
            </a:r>
            <a:r>
              <a:rPr lang="en-GB" sz="2400" dirty="0"/>
              <a:t>Set up a standalone computer </a:t>
            </a:r>
            <a:r>
              <a:rPr lang="en-GB" sz="2400" dirty="0" smtClean="0"/>
              <a:t>system - Software</a:t>
            </a:r>
            <a:endParaRPr lang="en-GB" sz="2400" dirty="0"/>
          </a:p>
        </p:txBody>
      </p:sp>
      <p:sp>
        <p:nvSpPr>
          <p:cNvPr id="2" name="Content Placeholder 1"/>
          <p:cNvSpPr>
            <a:spLocks noGrp="1"/>
          </p:cNvSpPr>
          <p:nvPr>
            <p:ph idx="4294967295"/>
          </p:nvPr>
        </p:nvSpPr>
        <p:spPr>
          <a:xfrm>
            <a:off x="251272" y="1052661"/>
            <a:ext cx="8569200" cy="5400675"/>
          </a:xfrm>
        </p:spPr>
        <p:txBody>
          <a:bodyPr>
            <a:noAutofit/>
          </a:bodyPr>
          <a:lstStyle/>
          <a:p>
            <a:pPr marL="269875" indent="-255588">
              <a:spcAft>
                <a:spcPts val="0"/>
              </a:spcAft>
            </a:pPr>
            <a:r>
              <a:rPr lang="en-GB" sz="1550" dirty="0">
                <a:latin typeface="Arial" panose="020B0604020202020204" pitchFamily="34" charset="0"/>
                <a:cs typeface="Arial" panose="020B0604020202020204" pitchFamily="34" charset="0"/>
              </a:rPr>
              <a:t>For this task you should be given the appropriate </a:t>
            </a:r>
            <a:r>
              <a:rPr lang="en-GB" sz="1550" dirty="0" smtClean="0">
                <a:latin typeface="Arial" panose="020B0604020202020204" pitchFamily="34" charset="0"/>
                <a:cs typeface="Arial" panose="020B0604020202020204" pitchFamily="34" charset="0"/>
              </a:rPr>
              <a:t>Software on DVD or Memory Stick. </a:t>
            </a:r>
            <a:r>
              <a:rPr lang="en-GB" sz="1550" dirty="0">
                <a:latin typeface="Arial" panose="020B0604020202020204" pitchFamily="34" charset="0"/>
                <a:cs typeface="Arial" panose="020B0604020202020204" pitchFamily="34" charset="0"/>
              </a:rPr>
              <a:t>This should consist of a </a:t>
            </a:r>
            <a:r>
              <a:rPr lang="en-GB" sz="1550" dirty="0" smtClean="0">
                <a:latin typeface="Arial" panose="020B0604020202020204" pitchFamily="34" charset="0"/>
                <a:cs typeface="Arial" panose="020B0604020202020204" pitchFamily="34" charset="0"/>
              </a:rPr>
              <a:t>MSOffice or Open Office, a Virus Checker like Avast, Panda or AVG, and a Firewall Program like Zone Alarm. These can be downloaded for free at </a:t>
            </a:r>
            <a:r>
              <a:rPr lang="en-GB" sz="1550" dirty="0" smtClean="0">
                <a:latin typeface="Arial" panose="020B0604020202020204" pitchFamily="34" charset="0"/>
                <a:cs typeface="Arial" panose="020B0604020202020204" pitchFamily="34" charset="0"/>
                <a:hlinkClick r:id="rId3"/>
              </a:rPr>
              <a:t>FileHippo</a:t>
            </a:r>
            <a:r>
              <a:rPr lang="en-GB" sz="1550" dirty="0" smtClean="0">
                <a:latin typeface="Arial" panose="020B0604020202020204" pitchFamily="34" charset="0"/>
                <a:cs typeface="Arial" panose="020B0604020202020204" pitchFamily="34" charset="0"/>
              </a:rPr>
              <a:t> or from their respective websites.  </a:t>
            </a:r>
            <a:r>
              <a:rPr lang="en-GB" sz="1550" dirty="0">
                <a:latin typeface="Arial" panose="020B0604020202020204" pitchFamily="34" charset="0"/>
                <a:cs typeface="Arial" panose="020B0604020202020204" pitchFamily="34" charset="0"/>
              </a:rPr>
              <a:t>Each stage of this should be evidenced either as photographs of you setting </a:t>
            </a:r>
            <a:r>
              <a:rPr lang="en-GB" sz="1550" dirty="0" smtClean="0">
                <a:latin typeface="Arial" panose="020B0604020202020204" pitchFamily="34" charset="0"/>
                <a:cs typeface="Arial" panose="020B0604020202020204" pitchFamily="34" charset="0"/>
              </a:rPr>
              <a:t>the software </a:t>
            </a:r>
            <a:r>
              <a:rPr lang="en-GB" sz="1550" dirty="0">
                <a:latin typeface="Arial" panose="020B0604020202020204" pitchFamily="34" charset="0"/>
                <a:cs typeface="Arial" panose="020B0604020202020204" pitchFamily="34" charset="0"/>
              </a:rPr>
              <a:t>or as a Video demonstration of the </a:t>
            </a:r>
            <a:r>
              <a:rPr lang="en-GB" sz="1550" dirty="0" smtClean="0">
                <a:latin typeface="Arial" panose="020B0604020202020204" pitchFamily="34" charset="0"/>
                <a:cs typeface="Arial" panose="020B0604020202020204" pitchFamily="34" charset="0"/>
              </a:rPr>
              <a:t>stages.</a:t>
            </a:r>
          </a:p>
          <a:p>
            <a:pPr marL="269875" indent="-255588">
              <a:spcAft>
                <a:spcPts val="0"/>
              </a:spcAft>
            </a:pPr>
            <a:r>
              <a:rPr lang="en-GB" sz="1550" b="1" dirty="0" smtClean="0">
                <a:latin typeface="Arial" panose="020B0604020202020204" pitchFamily="34" charset="0"/>
                <a:cs typeface="Arial" panose="020B0604020202020204" pitchFamily="34" charset="0"/>
              </a:rPr>
              <a:t>Applications software </a:t>
            </a:r>
            <a:r>
              <a:rPr lang="en-GB" sz="1550" dirty="0" smtClean="0">
                <a:latin typeface="Arial" panose="020B0604020202020204" pitchFamily="34" charset="0"/>
                <a:cs typeface="Arial" panose="020B0604020202020204" pitchFamily="34" charset="0"/>
              </a:rPr>
              <a:t>(e.g. Office Software suites) </a:t>
            </a:r>
          </a:p>
          <a:p>
            <a:pPr marL="450850" indent="-247650">
              <a:spcAft>
                <a:spcPts val="0"/>
              </a:spcAft>
              <a:buFont typeface="+mj-lt"/>
              <a:buAutoNum type="arabicPeriod"/>
            </a:pPr>
            <a:r>
              <a:rPr lang="en-GB" sz="1550" dirty="0" smtClean="0">
                <a:latin typeface="Arial" panose="020B0604020202020204" pitchFamily="34" charset="0"/>
                <a:cs typeface="Arial" panose="020B0604020202020204" pitchFamily="34" charset="0"/>
              </a:rPr>
              <a:t>With the OS running, insert the Office Disk and it will either self boot or go into File manager, look at the drive and run the setup file.</a:t>
            </a:r>
          </a:p>
          <a:p>
            <a:pPr marL="450850" indent="-247650">
              <a:spcAft>
                <a:spcPts val="0"/>
              </a:spcAft>
              <a:buFont typeface="+mj-lt"/>
              <a:buAutoNum type="arabicPeriod"/>
            </a:pPr>
            <a:r>
              <a:rPr lang="en-GB" sz="1550" dirty="0" smtClean="0">
                <a:latin typeface="Arial" panose="020B0604020202020204" pitchFamily="34" charset="0"/>
                <a:cs typeface="Arial" panose="020B0604020202020204" pitchFamily="34" charset="0"/>
              </a:rPr>
              <a:t>Follow the instructions, you want a stand alone full install without some of the extra office components. In your write up, justify the ones you do not want in terms of HD space and making it easier for the user.</a:t>
            </a:r>
          </a:p>
          <a:p>
            <a:pPr marL="450850" indent="-247650">
              <a:spcAft>
                <a:spcPts val="0"/>
              </a:spcAft>
              <a:buFont typeface="+mj-lt"/>
              <a:buAutoNum type="arabicPeriod"/>
            </a:pPr>
            <a:r>
              <a:rPr lang="en-GB" sz="1550" dirty="0" smtClean="0">
                <a:latin typeface="Arial" panose="020B0604020202020204" pitchFamily="34" charset="0"/>
                <a:cs typeface="Arial" panose="020B0604020202020204" pitchFamily="34" charset="0"/>
              </a:rPr>
              <a:t>Configure the Language and location of the files.</a:t>
            </a:r>
          </a:p>
          <a:p>
            <a:pPr marL="450850" indent="-247650">
              <a:spcAft>
                <a:spcPts val="0"/>
              </a:spcAft>
              <a:buFont typeface="+mj-lt"/>
              <a:buAutoNum type="arabicPeriod"/>
            </a:pPr>
            <a:r>
              <a:rPr lang="en-GB" sz="1550" dirty="0" smtClean="0">
                <a:latin typeface="Arial" panose="020B0604020202020204" pitchFamily="34" charset="0"/>
                <a:cs typeface="Arial" panose="020B0604020202020204" pitchFamily="34" charset="0"/>
              </a:rPr>
              <a:t>Continue the set up to the end.</a:t>
            </a:r>
          </a:p>
          <a:p>
            <a:pPr marL="450850" indent="-247650">
              <a:spcAft>
                <a:spcPts val="0"/>
              </a:spcAft>
              <a:buFont typeface="+mj-lt"/>
              <a:buAutoNum type="arabicPeriod"/>
            </a:pPr>
            <a:r>
              <a:rPr lang="en-GB" sz="1550" dirty="0" smtClean="0">
                <a:latin typeface="Arial" panose="020B0604020202020204" pitchFamily="34" charset="0"/>
                <a:cs typeface="Arial" panose="020B0604020202020204" pitchFamily="34" charset="0"/>
              </a:rPr>
              <a:t>Test that Excel, Powerpoint, Access and Work works.</a:t>
            </a:r>
          </a:p>
          <a:p>
            <a:pPr marL="269875" indent="-255588">
              <a:spcAft>
                <a:spcPts val="0"/>
              </a:spcAft>
            </a:pPr>
            <a:r>
              <a:rPr lang="en-GB" sz="1550" b="1" dirty="0" smtClean="0">
                <a:latin typeface="Arial" panose="020B0604020202020204" pitchFamily="34" charset="0"/>
                <a:cs typeface="Arial" panose="020B0604020202020204" pitchFamily="34" charset="0"/>
              </a:rPr>
              <a:t>Security software </a:t>
            </a:r>
            <a:r>
              <a:rPr lang="en-GB" sz="1550" dirty="0" smtClean="0">
                <a:latin typeface="Arial" panose="020B0604020202020204" pitchFamily="34" charset="0"/>
                <a:cs typeface="Arial" panose="020B0604020202020204" pitchFamily="34" charset="0"/>
              </a:rPr>
              <a:t>(e.g. virus checkers, firewalls) </a:t>
            </a:r>
          </a:p>
          <a:p>
            <a:pPr marL="450850" indent="-247650">
              <a:spcAft>
                <a:spcPts val="0"/>
              </a:spcAft>
              <a:buFont typeface="+mj-lt"/>
              <a:buAutoNum type="arabicPeriod"/>
            </a:pPr>
            <a:r>
              <a:rPr lang="en-GB" sz="1550" dirty="0" smtClean="0">
                <a:latin typeface="Arial" panose="020B0604020202020204" pitchFamily="34" charset="0"/>
                <a:cs typeface="Arial" panose="020B0604020202020204" pitchFamily="34" charset="0"/>
              </a:rPr>
              <a:t>Using the downloaded or provided files (if downloaded they will need to be unzipped) run the setup.</a:t>
            </a:r>
          </a:p>
          <a:p>
            <a:pPr marL="450850" indent="-247650">
              <a:spcAft>
                <a:spcPts val="0"/>
              </a:spcAft>
              <a:buFont typeface="+mj-lt"/>
              <a:buAutoNum type="arabicPeriod"/>
            </a:pPr>
            <a:r>
              <a:rPr lang="en-GB" sz="1550" dirty="0" smtClean="0">
                <a:latin typeface="Arial" panose="020B0604020202020204" pitchFamily="34" charset="0"/>
                <a:cs typeface="Arial" panose="020B0604020202020204" pitchFamily="34" charset="0"/>
              </a:rPr>
              <a:t>Configure the location of each</a:t>
            </a:r>
          </a:p>
          <a:p>
            <a:pPr marL="450850" indent="-247650">
              <a:spcAft>
                <a:spcPts val="0"/>
              </a:spcAft>
              <a:buFont typeface="+mj-lt"/>
              <a:buAutoNum type="arabicPeriod"/>
            </a:pPr>
            <a:r>
              <a:rPr lang="en-GB" sz="1550" dirty="0" smtClean="0">
                <a:latin typeface="Arial" panose="020B0604020202020204" pitchFamily="34" charset="0"/>
                <a:cs typeface="Arial" panose="020B0604020202020204" pitchFamily="34" charset="0"/>
              </a:rPr>
              <a:t>Configure the settings like when to update. Show them working when complete by running a virus scan and showing the Firewall and virus checker icon in the right hand corner.</a:t>
            </a:r>
          </a:p>
          <a:p>
            <a:pPr marL="0" lvl="1" indent="0">
              <a:spcAft>
                <a:spcPts val="0"/>
              </a:spcAft>
              <a:buNone/>
            </a:pPr>
            <a:r>
              <a:rPr lang="en-GB" sz="1550" b="1" dirty="0" smtClean="0">
                <a:solidFill>
                  <a:srgbClr val="FF0000"/>
                </a:solidFill>
                <a:latin typeface="Arial" panose="020B0604020202020204" pitchFamily="34" charset="0"/>
                <a:cs typeface="Arial" panose="020B0604020202020204" pitchFamily="34" charset="0"/>
              </a:rPr>
              <a:t>P5.5 – Task 06 - </a:t>
            </a:r>
            <a:r>
              <a:rPr lang="en-GB" sz="1550" dirty="0" smtClean="0">
                <a:solidFill>
                  <a:srgbClr val="FF0000"/>
                </a:solidFill>
                <a:latin typeface="Arial" panose="020B0604020202020204" pitchFamily="34" charset="0"/>
                <a:cs typeface="Arial" panose="020B0604020202020204" pitchFamily="34" charset="0"/>
              </a:rPr>
              <a:t>Set </a:t>
            </a:r>
            <a:r>
              <a:rPr lang="en-GB" sz="1550" dirty="0">
                <a:solidFill>
                  <a:srgbClr val="FF0000"/>
                </a:solidFill>
                <a:latin typeface="Arial" panose="020B0604020202020204" pitchFamily="34" charset="0"/>
                <a:cs typeface="Arial" panose="020B0604020202020204" pitchFamily="34" charset="0"/>
              </a:rPr>
              <a:t>up </a:t>
            </a:r>
            <a:r>
              <a:rPr lang="en-GB" sz="1550" dirty="0" smtClean="0">
                <a:solidFill>
                  <a:srgbClr val="FF0000"/>
                </a:solidFill>
                <a:latin typeface="Arial" panose="020B0604020202020204" pitchFamily="34" charset="0"/>
                <a:cs typeface="Arial" panose="020B0604020202020204" pitchFamily="34" charset="0"/>
              </a:rPr>
              <a:t>and configure Application and Security software on the OS.</a:t>
            </a:r>
            <a:endParaRPr lang="en-GB" sz="1550" dirty="0">
              <a:solidFill>
                <a:srgbClr val="FF0000"/>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83900012"/>
              </p:ext>
            </p:extLst>
          </p:nvPr>
        </p:nvGraphicFramePr>
        <p:xfrm>
          <a:off x="251520" y="6231592"/>
          <a:ext cx="8568951" cy="365760"/>
        </p:xfrm>
        <a:graphic>
          <a:graphicData uri="http://schemas.openxmlformats.org/drawingml/2006/table">
            <a:tbl>
              <a:tblPr firstRow="1" bandRow="1">
                <a:tableStyleId>{5C22544A-7EE6-4342-B048-85BDC9FD1C3A}</a:tableStyleId>
              </a:tblPr>
              <a:tblGrid>
                <a:gridCol w="2856317"/>
                <a:gridCol w="2856317"/>
                <a:gridCol w="2856317"/>
              </a:tblGrid>
              <a:tr h="144016">
                <a:tc>
                  <a:txBody>
                    <a:bodyPr/>
                    <a:lstStyle/>
                    <a:p>
                      <a:pPr algn="ctr"/>
                      <a:r>
                        <a:rPr lang="en-GB" sz="1800" dirty="0" smtClean="0"/>
                        <a:t>Application Software</a:t>
                      </a:r>
                      <a:endParaRPr lang="en-GB" sz="1800" dirty="0"/>
                    </a:p>
                  </a:txBody>
                  <a:tcPr/>
                </a:tc>
                <a:tc>
                  <a:txBody>
                    <a:bodyPr/>
                    <a:lstStyle/>
                    <a:p>
                      <a:pPr algn="ctr"/>
                      <a:r>
                        <a:rPr lang="en-GB" sz="1800" dirty="0" smtClean="0"/>
                        <a:t>Virus Checker</a:t>
                      </a:r>
                      <a:endParaRPr lang="en-GB" sz="1800" dirty="0"/>
                    </a:p>
                  </a:txBody>
                  <a:tcPr/>
                </a:tc>
                <a:tc>
                  <a:txBody>
                    <a:bodyPr/>
                    <a:lstStyle/>
                    <a:p>
                      <a:pPr algn="ctr"/>
                      <a:r>
                        <a:rPr lang="en-GB" sz="1800" dirty="0" smtClean="0"/>
                        <a:t>Firewall</a:t>
                      </a:r>
                      <a:endParaRPr lang="en-GB" sz="1800" dirty="0"/>
                    </a:p>
                  </a:txBody>
                  <a:tcPr/>
                </a:tc>
              </a:tr>
            </a:tbl>
          </a:graphicData>
        </a:graphic>
      </p:graphicFrame>
    </p:spTree>
    <p:extLst>
      <p:ext uri="{BB962C8B-B14F-4D97-AF65-F5344CB8AC3E}">
        <p14:creationId xmlns:p14="http://schemas.microsoft.com/office/powerpoint/2010/main" val="3961714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0"/>
            <a:ext cx="7704856" cy="548680"/>
          </a:xfrm>
        </p:spPr>
        <p:txBody>
          <a:bodyPr>
            <a:noAutofit/>
          </a:bodyPr>
          <a:lstStyle/>
          <a:p>
            <a:r>
              <a:rPr lang="en-GB" dirty="0" smtClean="0"/>
              <a:t>P6.1 – Configuring a System</a:t>
            </a:r>
            <a:endParaRPr lang="en-GB" sz="4000" b="1" dirty="0" smtClean="0"/>
          </a:p>
        </p:txBody>
      </p:sp>
      <p:sp>
        <p:nvSpPr>
          <p:cNvPr id="2" name="Rectangle 1"/>
          <p:cNvSpPr/>
          <p:nvPr/>
        </p:nvSpPr>
        <p:spPr>
          <a:xfrm>
            <a:off x="208675" y="1052736"/>
            <a:ext cx="8654642" cy="5262979"/>
          </a:xfrm>
          <a:prstGeom prst="rect">
            <a:avLst/>
          </a:prstGeom>
        </p:spPr>
        <p:txBody>
          <a:bodyPr wrap="square">
            <a:spAutoFit/>
          </a:bodyPr>
          <a:lstStyle/>
          <a:p>
            <a:pPr>
              <a:buClr>
                <a:srgbClr val="00B050"/>
              </a:buClr>
              <a:buSzPct val="68000"/>
              <a:tabLst>
                <a:tab pos="1792288" algn="l"/>
                <a:tab pos="3230563" algn="l"/>
                <a:tab pos="4668838" algn="l"/>
                <a:tab pos="6096000" algn="l"/>
              </a:tabLst>
            </a:pPr>
            <a:r>
              <a:rPr lang="en-US" sz="2400" b="1" dirty="0" smtClean="0">
                <a:latin typeface="Arial" panose="020B0604020202020204" pitchFamily="34" charset="0"/>
                <a:cs typeface="Arial" panose="020B0604020202020204" pitchFamily="34" charset="0"/>
              </a:rPr>
              <a:t>P6.1 - Configuring</a:t>
            </a:r>
            <a:endParaRPr lang="en-US" sz="2400" b="1" dirty="0">
              <a:latin typeface="Arial" panose="020B0604020202020204" pitchFamily="34" charset="0"/>
              <a:cs typeface="Arial" panose="020B0604020202020204" pitchFamily="34" charset="0"/>
            </a:endParaRPr>
          </a:p>
          <a:p>
            <a:pPr marL="439738"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400" dirty="0" smtClean="0">
                <a:latin typeface="Arial" panose="020B0604020202020204" pitchFamily="34" charset="0"/>
                <a:cs typeface="Arial" panose="020B0604020202020204" pitchFamily="34" charset="0"/>
              </a:rPr>
              <a:t>For P6 you need to demonstrate through the same method configuring the system through control panels of the OS equivalent and demonstrate through annotated images the following:</a:t>
            </a:r>
          </a:p>
          <a:p>
            <a:pPr marL="439738"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400" dirty="0" smtClean="0">
                <a:latin typeface="Arial" panose="020B0604020202020204" pitchFamily="34" charset="0"/>
                <a:cs typeface="Arial" panose="020B0604020202020204" pitchFamily="34" charset="0"/>
              </a:rPr>
              <a:t>configure </a:t>
            </a:r>
            <a:r>
              <a:rPr lang="en-US" sz="2400" dirty="0">
                <a:latin typeface="Arial" panose="020B0604020202020204" pitchFamily="34" charset="0"/>
                <a:cs typeface="Arial" panose="020B0604020202020204" pitchFamily="34" charset="0"/>
              </a:rPr>
              <a:t>system settings, i.e.:</a:t>
            </a: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400" dirty="0">
                <a:latin typeface="Arial" panose="020B0604020202020204" pitchFamily="34" charset="0"/>
                <a:cs typeface="Arial" panose="020B0604020202020204" pitchFamily="34" charset="0"/>
              </a:rPr>
              <a:t>user accounts</a:t>
            </a: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400" dirty="0">
                <a:latin typeface="Arial" panose="020B0604020202020204" pitchFamily="34" charset="0"/>
                <a:cs typeface="Arial" panose="020B0604020202020204" pitchFamily="34" charset="0"/>
              </a:rPr>
              <a:t>time/date</a:t>
            </a: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400" dirty="0">
                <a:latin typeface="Arial" panose="020B0604020202020204" pitchFamily="34" charset="0"/>
                <a:cs typeface="Arial" panose="020B0604020202020204" pitchFamily="34" charset="0"/>
              </a:rPr>
              <a:t>display settings</a:t>
            </a: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400" dirty="0">
                <a:latin typeface="Arial" panose="020B0604020202020204" pitchFamily="34" charset="0"/>
                <a:cs typeface="Arial" panose="020B0604020202020204" pitchFamily="34" charset="0"/>
              </a:rPr>
              <a:t>application settings</a:t>
            </a:r>
          </a:p>
          <a:p>
            <a:pPr marL="439738"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400" dirty="0">
                <a:latin typeface="Arial" panose="020B0604020202020204" pitchFamily="34" charset="0"/>
                <a:cs typeface="Arial" panose="020B0604020202020204" pitchFamily="34" charset="0"/>
              </a:rPr>
              <a:t>configuring hardware settings, e.g.:</a:t>
            </a: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400" dirty="0">
                <a:latin typeface="Arial" panose="020B0604020202020204" pitchFamily="34" charset="0"/>
                <a:cs typeface="Arial" panose="020B0604020202020204" pitchFamily="34" charset="0"/>
              </a:rPr>
              <a:t>BIOS</a:t>
            </a: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400" dirty="0">
                <a:latin typeface="Arial" panose="020B0604020202020204" pitchFamily="34" charset="0"/>
                <a:cs typeface="Arial" panose="020B0604020202020204" pitchFamily="34" charset="0"/>
              </a:rPr>
              <a:t>printer settings</a:t>
            </a: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400" dirty="0">
                <a:latin typeface="Arial" panose="020B0604020202020204" pitchFamily="34" charset="0"/>
                <a:cs typeface="Arial" panose="020B0604020202020204" pitchFamily="34" charset="0"/>
              </a:rPr>
              <a:t>monitor </a:t>
            </a:r>
            <a:r>
              <a:rPr lang="en-US" sz="2400" dirty="0" smtClean="0">
                <a:latin typeface="Arial" panose="020B0604020202020204" pitchFamily="34" charset="0"/>
                <a:cs typeface="Arial" panose="020B0604020202020204" pitchFamily="34" charset="0"/>
              </a:rPr>
              <a:t>calibration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6498229"/>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a:spLocks noGrp="1"/>
          </p:cNvSpPr>
          <p:nvPr>
            <p:ph type="title"/>
          </p:nvPr>
        </p:nvSpPr>
        <p:spPr/>
        <p:txBody>
          <a:bodyPr>
            <a:noAutofit/>
          </a:bodyPr>
          <a:lstStyle/>
          <a:p>
            <a:r>
              <a:rPr lang="en-GB" sz="2600" dirty="0" smtClean="0"/>
              <a:t>P6.1 – Configuring a System – Bios and Customising</a:t>
            </a:r>
            <a:endParaRPr lang="en-GB" sz="2600" dirty="0"/>
          </a:p>
        </p:txBody>
      </p:sp>
      <p:sp>
        <p:nvSpPr>
          <p:cNvPr id="2" name="Content Placeholder 1"/>
          <p:cNvSpPr>
            <a:spLocks noGrp="1"/>
          </p:cNvSpPr>
          <p:nvPr>
            <p:ph idx="4294967295"/>
          </p:nvPr>
        </p:nvSpPr>
        <p:spPr>
          <a:xfrm>
            <a:off x="252190" y="1053108"/>
            <a:ext cx="6408042" cy="5256212"/>
          </a:xfrm>
        </p:spPr>
        <p:txBody>
          <a:bodyPr>
            <a:noAutofit/>
          </a:bodyPr>
          <a:lstStyle/>
          <a:p>
            <a:pPr marL="269875" indent="-255588">
              <a:spcAft>
                <a:spcPts val="0"/>
              </a:spcAft>
            </a:pPr>
            <a:r>
              <a:rPr lang="en-GB" sz="2000" dirty="0" smtClean="0">
                <a:latin typeface="Arial" panose="020B0604020202020204" pitchFamily="34" charset="0"/>
                <a:cs typeface="Arial" panose="020B0604020202020204" pitchFamily="34" charset="0"/>
              </a:rPr>
              <a:t>The Bios on the computer can be useful for things other than configuring the standard IDE ports, IRQ and settings and internal hardware, it can also be used to configure the Computer Power Settings such as the Stand-By time, how much power consumption it uses, when to dim the screen etc. to make the computer more friendly. </a:t>
            </a:r>
          </a:p>
          <a:p>
            <a:pPr marL="269875" indent="-255588">
              <a:spcAft>
                <a:spcPts val="0"/>
              </a:spcAft>
            </a:pPr>
            <a:r>
              <a:rPr lang="en-GB" sz="2000" dirty="0" smtClean="0">
                <a:latin typeface="Arial" panose="020B0604020202020204" pitchFamily="34" charset="0"/>
                <a:cs typeface="Arial" panose="020B0604020202020204" pitchFamily="34" charset="0"/>
              </a:rPr>
              <a:t>The BIOS is also a dangerous place to allow members of staff to be in, from there they can turn the Hard Drives off, change the boot configuration to load from Memory Stick and bypass the OS. </a:t>
            </a:r>
          </a:p>
          <a:p>
            <a:pPr marL="269875" indent="-255588">
              <a:spcAft>
                <a:spcPts val="0"/>
              </a:spcAft>
            </a:pPr>
            <a:r>
              <a:rPr lang="en-GB" sz="2000" dirty="0" smtClean="0">
                <a:latin typeface="Arial" panose="020B0604020202020204" pitchFamily="34" charset="0"/>
                <a:cs typeface="Arial" panose="020B0604020202020204" pitchFamily="34" charset="0"/>
              </a:rPr>
              <a:t>For this task you will need to configure the BIOS for Power Saving mode and Power Management and set up a password on the BIOS to restrict users from bypassing the system.</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746137" y="4278036"/>
            <a:ext cx="2146343" cy="5911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746137" y="4954713"/>
            <a:ext cx="2146343" cy="16426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6137" y="2639343"/>
            <a:ext cx="2146343" cy="15097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4136258037"/>
              </p:ext>
            </p:extLst>
          </p:nvPr>
        </p:nvGraphicFramePr>
        <p:xfrm>
          <a:off x="179512" y="6079192"/>
          <a:ext cx="6480719" cy="579120"/>
        </p:xfrm>
        <a:graphic>
          <a:graphicData uri="http://schemas.openxmlformats.org/drawingml/2006/table">
            <a:tbl>
              <a:tblPr firstRow="1" bandRow="1">
                <a:tableStyleId>{5C22544A-7EE6-4342-B048-85BDC9FD1C3A}</a:tableStyleId>
              </a:tblPr>
              <a:tblGrid>
                <a:gridCol w="1368152"/>
                <a:gridCol w="1645804"/>
                <a:gridCol w="1522548"/>
                <a:gridCol w="1944215"/>
              </a:tblGrid>
              <a:tr h="370840">
                <a:tc>
                  <a:txBody>
                    <a:bodyPr/>
                    <a:lstStyle/>
                    <a:p>
                      <a:r>
                        <a:rPr lang="en-GB" sz="1600" dirty="0" smtClean="0"/>
                        <a:t>Background</a:t>
                      </a:r>
                      <a:endParaRPr lang="en-GB" sz="1600" dirty="0"/>
                    </a:p>
                  </a:txBody>
                  <a:tcPr/>
                </a:tc>
                <a:tc>
                  <a:txBody>
                    <a:bodyPr/>
                    <a:lstStyle/>
                    <a:p>
                      <a:r>
                        <a:rPr lang="en-GB" sz="1600" dirty="0" smtClean="0"/>
                        <a:t>Icons and Desktop</a:t>
                      </a:r>
                      <a:endParaRPr lang="en-GB" sz="1600" dirty="0"/>
                    </a:p>
                  </a:txBody>
                  <a:tcPr/>
                </a:tc>
                <a:tc>
                  <a:txBody>
                    <a:bodyPr/>
                    <a:lstStyle/>
                    <a:p>
                      <a:r>
                        <a:rPr lang="en-GB" sz="1600" dirty="0" smtClean="0"/>
                        <a:t>Screen Saving</a:t>
                      </a:r>
                      <a:endParaRPr lang="en-GB" sz="1600" dirty="0"/>
                    </a:p>
                  </a:txBody>
                  <a:tcPr/>
                </a:tc>
                <a:tc>
                  <a:txBody>
                    <a:bodyPr/>
                    <a:lstStyle/>
                    <a:p>
                      <a:r>
                        <a:rPr lang="en-GB" sz="1600" dirty="0" smtClean="0"/>
                        <a:t>Taskbar and Start Menu</a:t>
                      </a:r>
                      <a:endParaRPr lang="en-GB" sz="1600" dirty="0"/>
                    </a:p>
                  </a:txBody>
                  <a:tcPr/>
                </a:tc>
              </a:tr>
            </a:tbl>
          </a:graphicData>
        </a:graphic>
      </p:graphicFrame>
      <p:pic>
        <p:nvPicPr>
          <p:cNvPr id="8" name="Picture 7" descr="http://optimisersonpc.free.fr/Advanced_Chip.gi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46136" y="1097430"/>
            <a:ext cx="2146343" cy="13954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5781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a:spLocks noGrp="1"/>
          </p:cNvSpPr>
          <p:nvPr>
            <p:ph type="title"/>
          </p:nvPr>
        </p:nvSpPr>
        <p:spPr/>
        <p:txBody>
          <a:bodyPr>
            <a:noAutofit/>
          </a:bodyPr>
          <a:lstStyle/>
          <a:p>
            <a:r>
              <a:rPr lang="en-GB" sz="2600" dirty="0" smtClean="0"/>
              <a:t>P6.1 – Configuring a System – Bios and Customising</a:t>
            </a:r>
            <a:endParaRPr lang="en-GB" sz="2600" dirty="0"/>
          </a:p>
        </p:txBody>
      </p:sp>
      <p:sp>
        <p:nvSpPr>
          <p:cNvPr id="2" name="Content Placeholder 1"/>
          <p:cNvSpPr>
            <a:spLocks noGrp="1"/>
          </p:cNvSpPr>
          <p:nvPr>
            <p:ph idx="4294967295"/>
          </p:nvPr>
        </p:nvSpPr>
        <p:spPr>
          <a:xfrm>
            <a:off x="252190" y="1053108"/>
            <a:ext cx="6408042" cy="5256212"/>
          </a:xfrm>
        </p:spPr>
        <p:txBody>
          <a:bodyPr>
            <a:noAutofit/>
          </a:bodyPr>
          <a:lstStyle/>
          <a:p>
            <a:pPr marL="0" indent="0">
              <a:spcAft>
                <a:spcPts val="0"/>
              </a:spcAft>
              <a:buNone/>
            </a:pPr>
            <a:r>
              <a:rPr lang="en-GB" sz="2200" b="1" dirty="0" smtClean="0">
                <a:solidFill>
                  <a:srgbClr val="FF0000"/>
                </a:solidFill>
                <a:latin typeface="Arial" panose="020B0604020202020204" pitchFamily="34" charset="0"/>
                <a:cs typeface="Arial" panose="020B0604020202020204" pitchFamily="34" charset="0"/>
              </a:rPr>
              <a:t>P6.1 – Task 07 – </a:t>
            </a:r>
            <a:r>
              <a:rPr lang="en-GB" sz="2200" dirty="0" smtClean="0">
                <a:solidFill>
                  <a:srgbClr val="FF0000"/>
                </a:solidFill>
                <a:latin typeface="Arial" panose="020B0604020202020204" pitchFamily="34" charset="0"/>
                <a:cs typeface="Arial" panose="020B0604020202020204" pitchFamily="34" charset="0"/>
              </a:rPr>
              <a:t>Set the BIOS configuration using a password and editing power management options. Justify the need and benefits of doing this.</a:t>
            </a:r>
          </a:p>
          <a:p>
            <a:pPr marL="269875" indent="-255588">
              <a:spcAft>
                <a:spcPts val="0"/>
              </a:spcAft>
            </a:pPr>
            <a:r>
              <a:rPr lang="en-GB" sz="2200" dirty="0" smtClean="0">
                <a:latin typeface="Arial" panose="020B0604020202020204" pitchFamily="34" charset="0"/>
                <a:cs typeface="Arial" panose="020B0604020202020204" pitchFamily="34" charset="0"/>
              </a:rPr>
              <a:t>The desktop is what most staff see as much they will look at Office, it is there when they start up the OS, when they shut down, when they need to find things. </a:t>
            </a:r>
          </a:p>
          <a:p>
            <a:pPr marL="269875" indent="-255588">
              <a:spcAft>
                <a:spcPts val="0"/>
              </a:spcAft>
            </a:pPr>
            <a:r>
              <a:rPr lang="en-GB" sz="2200" dirty="0" smtClean="0">
                <a:latin typeface="Arial" panose="020B0604020202020204" pitchFamily="34" charset="0"/>
                <a:cs typeface="Arial" panose="020B0604020202020204" pitchFamily="34" charset="0"/>
              </a:rPr>
              <a:t>Users then to customise their desktop to suit their needs, setting a background image changing the size and location of the icons, setting a screensaver, removing unwanted programs from the Start Menu and adding their own shortcuts to applications as a desktop icon or as a Toolbar on the Task Bar. </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746137" y="4278036"/>
            <a:ext cx="2146343" cy="5911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746137" y="4954713"/>
            <a:ext cx="2146343" cy="16426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6137" y="2639343"/>
            <a:ext cx="2146343" cy="15097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3568849802"/>
              </p:ext>
            </p:extLst>
          </p:nvPr>
        </p:nvGraphicFramePr>
        <p:xfrm>
          <a:off x="179512" y="6298520"/>
          <a:ext cx="6480719" cy="370840"/>
        </p:xfrm>
        <a:graphic>
          <a:graphicData uri="http://schemas.openxmlformats.org/drawingml/2006/table">
            <a:tbl>
              <a:tblPr firstRow="1" bandRow="1">
                <a:tableStyleId>{5C22544A-7EE6-4342-B048-85BDC9FD1C3A}</a:tableStyleId>
              </a:tblPr>
              <a:tblGrid>
                <a:gridCol w="1191564"/>
                <a:gridCol w="1822392"/>
                <a:gridCol w="1331748"/>
                <a:gridCol w="2135015"/>
              </a:tblGrid>
              <a:tr h="370840">
                <a:tc>
                  <a:txBody>
                    <a:bodyPr/>
                    <a:lstStyle/>
                    <a:p>
                      <a:r>
                        <a:rPr lang="en-GB" sz="1200" dirty="0" smtClean="0"/>
                        <a:t>Background</a:t>
                      </a:r>
                      <a:endParaRPr lang="en-GB" sz="1200" dirty="0"/>
                    </a:p>
                  </a:txBody>
                  <a:tcPr/>
                </a:tc>
                <a:tc>
                  <a:txBody>
                    <a:bodyPr/>
                    <a:lstStyle/>
                    <a:p>
                      <a:r>
                        <a:rPr lang="en-GB" sz="1200" dirty="0" smtClean="0"/>
                        <a:t>Icons and Desktop</a:t>
                      </a:r>
                      <a:endParaRPr lang="en-GB" sz="1200" dirty="0"/>
                    </a:p>
                  </a:txBody>
                  <a:tcPr/>
                </a:tc>
                <a:tc>
                  <a:txBody>
                    <a:bodyPr/>
                    <a:lstStyle/>
                    <a:p>
                      <a:r>
                        <a:rPr lang="en-GB" sz="1200" dirty="0" smtClean="0"/>
                        <a:t>Screen Saving</a:t>
                      </a:r>
                      <a:endParaRPr lang="en-GB" sz="1200" dirty="0"/>
                    </a:p>
                  </a:txBody>
                  <a:tcPr/>
                </a:tc>
                <a:tc>
                  <a:txBody>
                    <a:bodyPr/>
                    <a:lstStyle/>
                    <a:p>
                      <a:r>
                        <a:rPr lang="en-GB" sz="1200" dirty="0" smtClean="0"/>
                        <a:t>Taskbar and Start Menu</a:t>
                      </a:r>
                      <a:endParaRPr lang="en-GB" sz="1200" dirty="0"/>
                    </a:p>
                  </a:txBody>
                  <a:tcPr/>
                </a:tc>
              </a:tr>
            </a:tbl>
          </a:graphicData>
        </a:graphic>
      </p:graphicFrame>
      <p:pic>
        <p:nvPicPr>
          <p:cNvPr id="8" name="Picture 7" descr="http://optimisersonpc.free.fr/Advanced_Chip.gi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46136" y="1097430"/>
            <a:ext cx="2146343" cy="13954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5122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a:spLocks noGrp="1"/>
          </p:cNvSpPr>
          <p:nvPr>
            <p:ph type="title"/>
          </p:nvPr>
        </p:nvSpPr>
        <p:spPr/>
        <p:txBody>
          <a:bodyPr>
            <a:noAutofit/>
          </a:bodyPr>
          <a:lstStyle/>
          <a:p>
            <a:r>
              <a:rPr lang="en-GB" sz="3200" dirty="0" smtClean="0"/>
              <a:t>P6.3 – Configuring a System – Accounts</a:t>
            </a:r>
            <a:endParaRPr lang="en-GB" sz="3200" dirty="0"/>
          </a:p>
        </p:txBody>
      </p:sp>
      <p:sp>
        <p:nvSpPr>
          <p:cNvPr id="2" name="Content Placeholder 1"/>
          <p:cNvSpPr>
            <a:spLocks noGrp="1"/>
          </p:cNvSpPr>
          <p:nvPr>
            <p:ph idx="4294967295"/>
          </p:nvPr>
        </p:nvSpPr>
        <p:spPr>
          <a:xfrm>
            <a:off x="252910" y="1052339"/>
            <a:ext cx="6623346" cy="5545013"/>
          </a:xfrm>
        </p:spPr>
        <p:txBody>
          <a:bodyPr>
            <a:noAutofit/>
          </a:bodyPr>
          <a:lstStyle/>
          <a:p>
            <a:pPr marL="269875" indent="-255588">
              <a:spcAft>
                <a:spcPts val="0"/>
              </a:spcAft>
            </a:pPr>
            <a:r>
              <a:rPr lang="en-GB" sz="1700" dirty="0" smtClean="0">
                <a:latin typeface="Arial" panose="020B0604020202020204" pitchFamily="34" charset="0"/>
                <a:cs typeface="Arial" panose="020B0604020202020204" pitchFamily="34" charset="0"/>
              </a:rPr>
              <a:t>The System you have set up will be accessed by more than one person, this is called hot-swapping. It is necessary therefor in order to protect information, setting and for privacy, for the System to be configured for multiple accounts, one Administrator account and at least two standard accounts. You will only need to evidence the creation of one of these standard account and one admin account and test that it works by logging off. </a:t>
            </a:r>
          </a:p>
          <a:p>
            <a:pPr marL="269875" indent="-255588">
              <a:spcAft>
                <a:spcPts val="0"/>
              </a:spcAft>
            </a:pPr>
            <a:r>
              <a:rPr lang="en-GB" sz="1700" dirty="0" smtClean="0">
                <a:latin typeface="Arial" panose="020B0604020202020204" pitchFamily="34" charset="0"/>
                <a:cs typeface="Arial" panose="020B0604020202020204" pitchFamily="34" charset="0"/>
              </a:rPr>
              <a:t>Either follow the </a:t>
            </a:r>
            <a:r>
              <a:rPr lang="en-GB" sz="1700" dirty="0" smtClean="0">
                <a:latin typeface="Arial" panose="020B0604020202020204" pitchFamily="34" charset="0"/>
                <a:cs typeface="Arial" panose="020B0604020202020204" pitchFamily="34" charset="0"/>
                <a:hlinkClick r:id="rId3" action="ppaction://hlinkfile"/>
              </a:rPr>
              <a:t>guide </a:t>
            </a:r>
            <a:r>
              <a:rPr lang="en-GB" sz="1700" dirty="0" smtClean="0">
                <a:latin typeface="Arial" panose="020B0604020202020204" pitchFamily="34" charset="0"/>
                <a:cs typeface="Arial" panose="020B0604020202020204" pitchFamily="34" charset="0"/>
              </a:rPr>
              <a:t>for Windows, or the following steps:</a:t>
            </a:r>
          </a:p>
          <a:p>
            <a:pPr marL="531813" indent="-247650">
              <a:spcAft>
                <a:spcPts val="0"/>
              </a:spcAft>
              <a:buFont typeface="+mj-lt"/>
              <a:buAutoNum type="arabicPeriod"/>
            </a:pPr>
            <a:r>
              <a:rPr lang="en-GB" sz="1700" dirty="0" smtClean="0">
                <a:latin typeface="Arial" panose="020B0604020202020204" pitchFamily="34" charset="0"/>
                <a:cs typeface="Arial" panose="020B0604020202020204" pitchFamily="34" charset="0"/>
              </a:rPr>
              <a:t>Go Into Control Panels and click on User Accounts</a:t>
            </a:r>
          </a:p>
          <a:p>
            <a:pPr marL="531813" indent="-247650">
              <a:spcAft>
                <a:spcPts val="0"/>
              </a:spcAft>
              <a:buFont typeface="+mj-lt"/>
              <a:buAutoNum type="arabicPeriod"/>
            </a:pPr>
            <a:r>
              <a:rPr lang="en-GB" sz="1700" dirty="0" smtClean="0">
                <a:latin typeface="Arial" panose="020B0604020202020204" pitchFamily="34" charset="0"/>
                <a:cs typeface="Arial" panose="020B0604020202020204" pitchFamily="34" charset="0"/>
              </a:rPr>
              <a:t>Under User Accounts click on Give other users access to this computer</a:t>
            </a:r>
          </a:p>
          <a:p>
            <a:pPr marL="531813" indent="-247650">
              <a:spcAft>
                <a:spcPts val="0"/>
              </a:spcAft>
              <a:buFont typeface="+mj-lt"/>
              <a:buAutoNum type="arabicPeriod"/>
            </a:pPr>
            <a:r>
              <a:rPr lang="en-GB" sz="1700" dirty="0" smtClean="0">
                <a:latin typeface="Arial" panose="020B0604020202020204" pitchFamily="34" charset="0"/>
                <a:cs typeface="Arial" panose="020B0604020202020204" pitchFamily="34" charset="0"/>
              </a:rPr>
              <a:t>Add a new User and set the rights for that user as an Administrator, set a login name and password for the user, and remember what it is, make it simple this time.</a:t>
            </a:r>
          </a:p>
          <a:p>
            <a:pPr marL="531813" indent="-247650">
              <a:spcAft>
                <a:spcPts val="0"/>
              </a:spcAft>
              <a:buFont typeface="+mj-lt"/>
              <a:buAutoNum type="arabicPeriod"/>
            </a:pPr>
            <a:r>
              <a:rPr lang="en-GB" sz="1700" dirty="0" smtClean="0">
                <a:latin typeface="Arial" panose="020B0604020202020204" pitchFamily="34" charset="0"/>
                <a:cs typeface="Arial" panose="020B0604020202020204" pitchFamily="34" charset="0"/>
              </a:rPr>
              <a:t>Configure the user image etc. to suit the needs of the user.</a:t>
            </a:r>
          </a:p>
          <a:p>
            <a:pPr marL="531813" indent="-247650">
              <a:spcAft>
                <a:spcPts val="0"/>
              </a:spcAft>
              <a:buFont typeface="+mj-lt"/>
              <a:buAutoNum type="arabicPeriod"/>
            </a:pPr>
            <a:r>
              <a:rPr lang="en-GB" sz="1700" dirty="0" smtClean="0">
                <a:latin typeface="Arial" panose="020B0604020202020204" pitchFamily="34" charset="0"/>
                <a:cs typeface="Arial" panose="020B0604020202020204" pitchFamily="34" charset="0"/>
              </a:rPr>
              <a:t>Save the user account, log Off and Log on as this user.</a:t>
            </a:r>
          </a:p>
          <a:p>
            <a:pPr marL="531813" indent="-247650">
              <a:spcAft>
                <a:spcPts val="0"/>
              </a:spcAft>
              <a:buFont typeface="+mj-lt"/>
              <a:buAutoNum type="arabicPeriod"/>
            </a:pPr>
            <a:r>
              <a:rPr lang="en-GB" sz="1700" dirty="0" smtClean="0">
                <a:latin typeface="Arial" panose="020B0604020202020204" pitchFamily="34" charset="0"/>
                <a:cs typeface="Arial" panose="020B0604020202020204" pitchFamily="34" charset="0"/>
              </a:rPr>
              <a:t>Set up a second user on a lower level and test the account.</a:t>
            </a:r>
          </a:p>
          <a:p>
            <a:pPr marL="0" indent="0">
              <a:spcAft>
                <a:spcPts val="0"/>
              </a:spcAft>
              <a:buNone/>
            </a:pPr>
            <a:r>
              <a:rPr lang="en-GB" sz="1700" b="1" dirty="0" smtClean="0">
                <a:solidFill>
                  <a:srgbClr val="FF0000"/>
                </a:solidFill>
                <a:latin typeface="Arial" panose="020B0604020202020204" pitchFamily="34" charset="0"/>
                <a:cs typeface="Arial" panose="020B0604020202020204" pitchFamily="34" charset="0"/>
              </a:rPr>
              <a:t>P6.2 </a:t>
            </a:r>
            <a:r>
              <a:rPr lang="en-GB" sz="1700" b="1" dirty="0">
                <a:solidFill>
                  <a:srgbClr val="FF0000"/>
                </a:solidFill>
                <a:latin typeface="Arial" panose="020B0604020202020204" pitchFamily="34" charset="0"/>
                <a:cs typeface="Arial" panose="020B0604020202020204" pitchFamily="34" charset="0"/>
              </a:rPr>
              <a:t>– Task </a:t>
            </a:r>
            <a:r>
              <a:rPr lang="en-GB" sz="1700" b="1" dirty="0" smtClean="0">
                <a:solidFill>
                  <a:srgbClr val="FF0000"/>
                </a:solidFill>
                <a:latin typeface="Arial" panose="020B0604020202020204" pitchFamily="34" charset="0"/>
                <a:cs typeface="Arial" panose="020B0604020202020204" pitchFamily="34" charset="0"/>
              </a:rPr>
              <a:t>08 </a:t>
            </a:r>
            <a:r>
              <a:rPr lang="en-GB" sz="1700" b="1" dirty="0">
                <a:solidFill>
                  <a:srgbClr val="FF0000"/>
                </a:solidFill>
                <a:latin typeface="Arial" panose="020B0604020202020204" pitchFamily="34" charset="0"/>
                <a:cs typeface="Arial" panose="020B0604020202020204" pitchFamily="34" charset="0"/>
              </a:rPr>
              <a:t>– </a:t>
            </a:r>
            <a:r>
              <a:rPr lang="en-GB" sz="1700" dirty="0" smtClean="0">
                <a:solidFill>
                  <a:srgbClr val="FF0000"/>
                </a:solidFill>
                <a:latin typeface="Arial" panose="020B0604020202020204" pitchFamily="34" charset="0"/>
                <a:cs typeface="Arial" panose="020B0604020202020204" pitchFamily="34" charset="0"/>
              </a:rPr>
              <a:t>Annotate evidence </a:t>
            </a:r>
            <a:r>
              <a:rPr lang="en-GB" sz="1700" dirty="0">
                <a:solidFill>
                  <a:srgbClr val="FF0000"/>
                </a:solidFill>
                <a:latin typeface="Arial" panose="020B0604020202020204" pitchFamily="34" charset="0"/>
                <a:cs typeface="Arial" panose="020B0604020202020204" pitchFamily="34" charset="0"/>
              </a:rPr>
              <a:t>on how to </a:t>
            </a:r>
            <a:r>
              <a:rPr lang="en-GB" sz="1700" dirty="0" smtClean="0">
                <a:solidFill>
                  <a:srgbClr val="FF0000"/>
                </a:solidFill>
                <a:latin typeface="Arial" panose="020B0604020202020204" pitchFamily="34" charset="0"/>
                <a:cs typeface="Arial" panose="020B0604020202020204" pitchFamily="34" charset="0"/>
              </a:rPr>
              <a:t>set up </a:t>
            </a:r>
            <a:r>
              <a:rPr lang="en-GB" sz="1700" dirty="0">
                <a:solidFill>
                  <a:srgbClr val="FF0000"/>
                </a:solidFill>
                <a:latin typeface="Arial" panose="020B0604020202020204" pitchFamily="34" charset="0"/>
                <a:cs typeface="Arial" panose="020B0604020202020204" pitchFamily="34" charset="0"/>
              </a:rPr>
              <a:t>Start up </a:t>
            </a:r>
            <a:r>
              <a:rPr lang="en-GB" sz="1700" dirty="0" smtClean="0">
                <a:solidFill>
                  <a:srgbClr val="FF0000"/>
                </a:solidFill>
                <a:latin typeface="Arial" panose="020B0604020202020204" pitchFamily="34" charset="0"/>
                <a:cs typeface="Arial" panose="020B0604020202020204" pitchFamily="34" charset="0"/>
              </a:rPr>
              <a:t>options and user accounts and levels of access and explain the reasons why this is necessary.</a:t>
            </a:r>
          </a:p>
        </p:txBody>
      </p:sp>
      <p:pic>
        <p:nvPicPr>
          <p:cNvPr id="4" name="Picture 3"/>
          <p:cNvPicPr/>
          <p:nvPr/>
        </p:nvPicPr>
        <p:blipFill rotWithShape="1">
          <a:blip r:embed="rId4" cstate="print">
            <a:extLst>
              <a:ext uri="{28A0092B-C50C-407E-A947-70E740481C1C}">
                <a14:useLocalDpi xmlns:a14="http://schemas.microsoft.com/office/drawing/2010/main" val="0"/>
              </a:ext>
            </a:extLst>
          </a:blip>
          <a:srcRect/>
          <a:stretch/>
        </p:blipFill>
        <p:spPr>
          <a:xfrm>
            <a:off x="6876256" y="4912053"/>
            <a:ext cx="2016224" cy="1397267"/>
          </a:xfrm>
          <a:prstGeom prst="rect">
            <a:avLst/>
          </a:prstGeom>
          <a:ln>
            <a:noFill/>
          </a:ln>
          <a:effectLst>
            <a:outerShdw blurRad="292100" dist="139700" dir="2700000" algn="tl" rotWithShape="0">
              <a:srgbClr val="333333">
                <a:alpha val="65000"/>
              </a:srgbClr>
            </a:outerShdw>
          </a:effectLst>
        </p:spPr>
      </p:pic>
      <p:pic>
        <p:nvPicPr>
          <p:cNvPr id="5" name="Picture 4"/>
          <p:cNvPicPr/>
          <p:nvPr/>
        </p:nvPicPr>
        <p:blipFill rotWithShape="1">
          <a:blip r:embed="rId5" cstate="print">
            <a:extLst>
              <a:ext uri="{28A0092B-C50C-407E-A947-70E740481C1C}">
                <a14:useLocalDpi xmlns:a14="http://schemas.microsoft.com/office/drawing/2010/main" val="0"/>
              </a:ext>
            </a:extLst>
          </a:blip>
          <a:srcRect/>
          <a:stretch/>
        </p:blipFill>
        <p:spPr>
          <a:xfrm>
            <a:off x="6876256" y="1147093"/>
            <a:ext cx="2016224" cy="1519692"/>
          </a:xfrm>
          <a:prstGeom prst="rect">
            <a:avLst/>
          </a:prstGeom>
          <a:ln>
            <a:noFill/>
          </a:ln>
          <a:effectLst>
            <a:outerShdw blurRad="292100" dist="139700" dir="2700000" algn="tl" rotWithShape="0">
              <a:srgbClr val="333333">
                <a:alpha val="65000"/>
              </a:srgbClr>
            </a:outerShdw>
          </a:effectLst>
        </p:spPr>
      </p:pic>
      <p:pic>
        <p:nvPicPr>
          <p:cNvPr id="6" name="Picture 5"/>
          <p:cNvPicPr/>
          <p:nvPr/>
        </p:nvPicPr>
        <p:blipFill rotWithShape="1">
          <a:blip r:embed="rId6" cstate="print">
            <a:extLst>
              <a:ext uri="{28A0092B-C50C-407E-A947-70E740481C1C}">
                <a14:useLocalDpi xmlns:a14="http://schemas.microsoft.com/office/drawing/2010/main" val="0"/>
              </a:ext>
            </a:extLst>
          </a:blip>
          <a:srcRect/>
          <a:stretch/>
        </p:blipFill>
        <p:spPr>
          <a:xfrm>
            <a:off x="6875088" y="3039845"/>
            <a:ext cx="2006601" cy="14880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4917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a:spLocks noGrp="1"/>
          </p:cNvSpPr>
          <p:nvPr>
            <p:ph type="title"/>
          </p:nvPr>
        </p:nvSpPr>
        <p:spPr/>
        <p:txBody>
          <a:bodyPr>
            <a:noAutofit/>
          </a:bodyPr>
          <a:lstStyle/>
          <a:p>
            <a:r>
              <a:rPr lang="en-GB" sz="2400" dirty="0" smtClean="0"/>
              <a:t>P6.4 – Configuring a System – Updating and Customising</a:t>
            </a:r>
            <a:endParaRPr lang="en-GB" sz="2400" dirty="0"/>
          </a:p>
        </p:txBody>
      </p:sp>
      <p:sp>
        <p:nvSpPr>
          <p:cNvPr id="2" name="Content Placeholder 1"/>
          <p:cNvSpPr>
            <a:spLocks noGrp="1"/>
          </p:cNvSpPr>
          <p:nvPr>
            <p:ph idx="4294967295"/>
          </p:nvPr>
        </p:nvSpPr>
        <p:spPr>
          <a:xfrm>
            <a:off x="252189" y="1052339"/>
            <a:ext cx="6552059" cy="5761037"/>
          </a:xfrm>
        </p:spPr>
        <p:txBody>
          <a:bodyPr>
            <a:noAutofit/>
          </a:bodyPr>
          <a:lstStyle/>
          <a:p>
            <a:pPr marL="269875" indent="-255588">
              <a:spcAft>
                <a:spcPts val="0"/>
              </a:spcAft>
            </a:pPr>
            <a:r>
              <a:rPr lang="en-GB" sz="2000" dirty="0" smtClean="0">
                <a:latin typeface="Arial" panose="020B0604020202020204" pitchFamily="34" charset="0"/>
                <a:cs typeface="Arial" panose="020B0604020202020204" pitchFamily="34" charset="0"/>
              </a:rPr>
              <a:t>The System you have set up with the anti virus program and Firewall needs to be configured to update the .</a:t>
            </a:r>
            <a:r>
              <a:rPr lang="en-GB" sz="2000" dirty="0">
                <a:latin typeface="Arial" panose="020B0604020202020204" pitchFamily="34" charset="0"/>
                <a:cs typeface="Arial" panose="020B0604020202020204" pitchFamily="34" charset="0"/>
              </a:rPr>
              <a:t>d</a:t>
            </a:r>
            <a:r>
              <a:rPr lang="en-GB" sz="2000" dirty="0" smtClean="0">
                <a:latin typeface="Arial" panose="020B0604020202020204" pitchFamily="34" charset="0"/>
                <a:cs typeface="Arial" panose="020B0604020202020204" pitchFamily="34" charset="0"/>
              </a:rPr>
              <a:t>at file on a regular basis. To do this you will need to demonstrate this by configuring them both. Click </a:t>
            </a:r>
            <a:r>
              <a:rPr lang="en-GB" sz="2000" dirty="0" smtClean="0">
                <a:latin typeface="Arial" panose="020B0604020202020204" pitchFamily="34" charset="0"/>
                <a:cs typeface="Arial" panose="020B0604020202020204" pitchFamily="34" charset="0"/>
                <a:hlinkClick r:id="rId3" action="ppaction://hlinkfile"/>
              </a:rPr>
              <a:t>here</a:t>
            </a:r>
            <a:r>
              <a:rPr lang="en-GB" sz="2000" dirty="0" smtClean="0">
                <a:latin typeface="Arial" panose="020B0604020202020204" pitchFamily="34" charset="0"/>
                <a:cs typeface="Arial" panose="020B0604020202020204" pitchFamily="34" charset="0"/>
              </a:rPr>
              <a:t> for an example. To do this either follow the guide or take he following steps:</a:t>
            </a:r>
          </a:p>
          <a:p>
            <a:pPr marL="531813" indent="-258763">
              <a:spcAft>
                <a:spcPts val="0"/>
              </a:spcAft>
              <a:buFont typeface="+mj-lt"/>
              <a:buAutoNum type="arabicPeriod"/>
            </a:pPr>
            <a:r>
              <a:rPr lang="en-GB" sz="2000" dirty="0" smtClean="0">
                <a:latin typeface="Arial" panose="020B0604020202020204" pitchFamily="34" charset="0"/>
                <a:cs typeface="Arial" panose="020B0604020202020204" pitchFamily="34" charset="0"/>
              </a:rPr>
              <a:t>Right click on the Virus Checker and select options or Run the Virus Checker and select options.</a:t>
            </a:r>
          </a:p>
          <a:p>
            <a:pPr marL="531813" indent="-258763">
              <a:spcAft>
                <a:spcPts val="0"/>
              </a:spcAft>
              <a:buFont typeface="+mj-lt"/>
              <a:buAutoNum type="arabicPeriod"/>
            </a:pPr>
            <a:r>
              <a:rPr lang="en-GB" sz="2000" dirty="0" smtClean="0">
                <a:latin typeface="Arial" panose="020B0604020202020204" pitchFamily="34" charset="0"/>
                <a:cs typeface="Arial" panose="020B0604020202020204" pitchFamily="34" charset="0"/>
              </a:rPr>
              <a:t>Configure the options, the location of the vault, how regular the update, the warning to give to the user.</a:t>
            </a:r>
          </a:p>
          <a:p>
            <a:pPr marL="531813" indent="-258763">
              <a:spcAft>
                <a:spcPts val="0"/>
              </a:spcAft>
              <a:buFont typeface="+mj-lt"/>
              <a:buAutoNum type="arabicPeriod"/>
            </a:pPr>
            <a:r>
              <a:rPr lang="en-GB" sz="2000" dirty="0" smtClean="0">
                <a:latin typeface="Arial" panose="020B0604020202020204" pitchFamily="34" charset="0"/>
                <a:cs typeface="Arial" panose="020B0604020202020204" pitchFamily="34" charset="0"/>
              </a:rPr>
              <a:t>Explain each stage and the variety of settings you have chosen with a justification of what you did and the importance of doing so for the user.</a:t>
            </a:r>
          </a:p>
          <a:p>
            <a:pPr marL="531813" indent="-258763">
              <a:spcAft>
                <a:spcPts val="0"/>
              </a:spcAft>
              <a:buFont typeface="+mj-lt"/>
              <a:buAutoNum type="arabicPeriod"/>
            </a:pPr>
            <a:r>
              <a:rPr lang="en-GB" sz="2000" dirty="0" smtClean="0">
                <a:latin typeface="Arial" panose="020B0604020202020204" pitchFamily="34" charset="0"/>
                <a:cs typeface="Arial" panose="020B0604020202020204" pitchFamily="34" charset="0"/>
              </a:rPr>
              <a:t>Then do the same for the Firewall, Right Click, Options, Update etc.</a:t>
            </a:r>
          </a:p>
          <a:p>
            <a:pPr marL="0" indent="0">
              <a:spcAft>
                <a:spcPts val="0"/>
              </a:spcAft>
              <a:buNone/>
            </a:pPr>
            <a:r>
              <a:rPr lang="en-GB" sz="2000" b="1" dirty="0" smtClean="0">
                <a:solidFill>
                  <a:srgbClr val="FF0000"/>
                </a:solidFill>
                <a:latin typeface="Arial" panose="020B0604020202020204" pitchFamily="34" charset="0"/>
                <a:cs typeface="Arial" panose="020B0604020202020204" pitchFamily="34" charset="0"/>
              </a:rPr>
              <a:t>P6.4 </a:t>
            </a:r>
            <a:r>
              <a:rPr lang="en-GB" sz="2000" b="1" dirty="0">
                <a:solidFill>
                  <a:srgbClr val="FF0000"/>
                </a:solidFill>
                <a:latin typeface="Arial" panose="020B0604020202020204" pitchFamily="34" charset="0"/>
                <a:cs typeface="Arial" panose="020B0604020202020204" pitchFamily="34" charset="0"/>
              </a:rPr>
              <a:t>– Task </a:t>
            </a:r>
            <a:r>
              <a:rPr lang="en-GB" sz="2000" b="1" dirty="0" smtClean="0">
                <a:solidFill>
                  <a:srgbClr val="FF0000"/>
                </a:solidFill>
                <a:latin typeface="Arial" panose="020B0604020202020204" pitchFamily="34" charset="0"/>
                <a:cs typeface="Arial" panose="020B0604020202020204" pitchFamily="34" charset="0"/>
              </a:rPr>
              <a:t>09 </a:t>
            </a:r>
            <a:r>
              <a:rPr lang="en-GB" sz="2000" b="1" dirty="0">
                <a:solidFill>
                  <a:srgbClr val="FF0000"/>
                </a:solidFill>
                <a:latin typeface="Arial" panose="020B0604020202020204" pitchFamily="34" charset="0"/>
                <a:cs typeface="Arial" panose="020B0604020202020204" pitchFamily="34" charset="0"/>
              </a:rPr>
              <a:t>– </a:t>
            </a:r>
            <a:r>
              <a:rPr lang="en-GB" sz="2000" dirty="0" smtClean="0">
                <a:solidFill>
                  <a:srgbClr val="FF0000"/>
                </a:solidFill>
                <a:latin typeface="Arial" panose="020B0604020202020204" pitchFamily="34" charset="0"/>
                <a:cs typeface="Arial" panose="020B0604020202020204" pitchFamily="34" charset="0"/>
              </a:rPr>
              <a:t>Annotate evidence </a:t>
            </a:r>
            <a:r>
              <a:rPr lang="en-GB" sz="2000" dirty="0">
                <a:solidFill>
                  <a:srgbClr val="FF0000"/>
                </a:solidFill>
                <a:latin typeface="Arial" panose="020B0604020202020204" pitchFamily="34" charset="0"/>
                <a:cs typeface="Arial" panose="020B0604020202020204" pitchFamily="34" charset="0"/>
              </a:rPr>
              <a:t>on how to set up </a:t>
            </a:r>
            <a:r>
              <a:rPr lang="en-GB" sz="2000" dirty="0" smtClean="0">
                <a:solidFill>
                  <a:srgbClr val="FF0000"/>
                </a:solidFill>
                <a:latin typeface="Arial" panose="020B0604020202020204" pitchFamily="34" charset="0"/>
                <a:cs typeface="Arial" panose="020B0604020202020204" pitchFamily="34" charset="0"/>
              </a:rPr>
              <a:t>manage and update the virus and firewall definition files and </a:t>
            </a:r>
            <a:r>
              <a:rPr lang="en-GB" sz="2000" dirty="0">
                <a:solidFill>
                  <a:srgbClr val="FF0000"/>
                </a:solidFill>
                <a:latin typeface="Arial" panose="020B0604020202020204" pitchFamily="34" charset="0"/>
                <a:cs typeface="Arial" panose="020B0604020202020204" pitchFamily="34" charset="0"/>
              </a:rPr>
              <a:t>explain the reasons why this is necessary</a:t>
            </a:r>
            <a:r>
              <a:rPr lang="en-GB" sz="2000" dirty="0" smtClean="0">
                <a:solidFill>
                  <a:srgbClr val="FF0000"/>
                </a:solidFill>
                <a:latin typeface="Arial" panose="020B0604020202020204" pitchFamily="34" charset="0"/>
                <a:cs typeface="Arial" panose="020B0604020202020204" pitchFamily="34" charset="0"/>
              </a:rPr>
              <a:t>.</a:t>
            </a:r>
            <a:endParaRPr lang="en-GB" sz="2000" dirty="0">
              <a:solidFill>
                <a:srgbClr val="FF0000"/>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804248" y="736979"/>
            <a:ext cx="2160240" cy="9638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804249" y="1988840"/>
            <a:ext cx="2160240" cy="14184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4249" y="3717032"/>
            <a:ext cx="2145806" cy="17498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495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704856" cy="692696"/>
          </a:xfrm>
        </p:spPr>
        <p:txBody>
          <a:bodyPr>
            <a:noAutofit/>
          </a:bodyPr>
          <a:lstStyle/>
          <a:p>
            <a:r>
              <a:rPr lang="en-GB" sz="4000" dirty="0" smtClean="0"/>
              <a:t>Assessment Criteria</a:t>
            </a:r>
            <a:endParaRPr lang="en-GB" sz="3900" b="1" dirty="0" smtClean="0"/>
          </a:p>
        </p:txBody>
      </p:sp>
      <p:graphicFrame>
        <p:nvGraphicFramePr>
          <p:cNvPr id="4" name="Table 3"/>
          <p:cNvGraphicFramePr>
            <a:graphicFrameLocks noGrp="1"/>
          </p:cNvGraphicFramePr>
          <p:nvPr>
            <p:extLst>
              <p:ext uri="{D42A27DB-BD31-4B8C-83A1-F6EECF244321}">
                <p14:modId xmlns:p14="http://schemas.microsoft.com/office/powerpoint/2010/main" val="344157738"/>
              </p:ext>
            </p:extLst>
          </p:nvPr>
        </p:nvGraphicFramePr>
        <p:xfrm>
          <a:off x="251520" y="1061824"/>
          <a:ext cx="8640960" cy="5570220"/>
        </p:xfrm>
        <a:graphic>
          <a:graphicData uri="http://schemas.openxmlformats.org/drawingml/2006/table">
            <a:tbl>
              <a:tblPr firstRow="1" bandRow="1">
                <a:tableStyleId>{B301B821-A1FF-4177-AEE7-76D212191A09}</a:tableStyleId>
              </a:tblPr>
              <a:tblGrid>
                <a:gridCol w="1887941"/>
                <a:gridCol w="2541459"/>
                <a:gridCol w="1960554"/>
                <a:gridCol w="2251006"/>
              </a:tblGrid>
              <a:tr h="202312">
                <a:tc>
                  <a:txBody>
                    <a:bodyPr/>
                    <a:lstStyle/>
                    <a:p>
                      <a:pPr algn="ctr"/>
                      <a:r>
                        <a:rPr lang="en-GB" sz="1400" dirty="0" smtClean="0">
                          <a:latin typeface="Arial" panose="020B0604020202020204" pitchFamily="34" charset="0"/>
                          <a:cs typeface="Arial" panose="020B0604020202020204" pitchFamily="34" charset="0"/>
                        </a:rPr>
                        <a:t>The Learner will</a:t>
                      </a:r>
                      <a:endParaRPr lang="en-GB" sz="1400" b="0" dirty="0">
                        <a:latin typeface="Arial" panose="020B0604020202020204" pitchFamily="34" charset="0"/>
                        <a:cs typeface="Arial" panose="020B0604020202020204" pitchFamily="34" charset="0"/>
                      </a:endParaRPr>
                    </a:p>
                  </a:txBody>
                  <a:tcPr/>
                </a:tc>
                <a:tc>
                  <a:txBody>
                    <a:bodyPr/>
                    <a:lstStyle/>
                    <a:p>
                      <a:pPr algn="l"/>
                      <a:r>
                        <a:rPr lang="en-US" sz="1400" dirty="0" smtClean="0">
                          <a:latin typeface="Arial" panose="020B0604020202020204" pitchFamily="34" charset="0"/>
                          <a:cs typeface="Arial" panose="020B0604020202020204" pitchFamily="34" charset="0"/>
                        </a:rPr>
                        <a:t>Pass</a:t>
                      </a:r>
                    </a:p>
                    <a:p>
                      <a:pPr algn="l"/>
                      <a:r>
                        <a:rPr lang="en-US" sz="1400" dirty="0" smtClean="0">
                          <a:latin typeface="Arial" panose="020B0604020202020204" pitchFamily="34" charset="0"/>
                          <a:cs typeface="Arial" panose="020B0604020202020204" pitchFamily="34" charset="0"/>
                        </a:rPr>
                        <a:t>The assessment criteria are the pass</a:t>
                      </a:r>
                      <a:r>
                        <a:rPr lang="en-US" sz="1400" baseline="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requirements for</a:t>
                      </a:r>
                      <a:r>
                        <a:rPr lang="en-US" sz="1400" baseline="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this unit.</a:t>
                      </a:r>
                      <a:r>
                        <a:rPr lang="en-US" sz="1400" baseline="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The learner can:</a:t>
                      </a:r>
                      <a:endParaRPr lang="en-GB" sz="1400" b="0" dirty="0">
                        <a:latin typeface="Arial" panose="020B0604020202020204" pitchFamily="34" charset="0"/>
                        <a:cs typeface="Arial" panose="020B0604020202020204" pitchFamily="34" charset="0"/>
                      </a:endParaRPr>
                    </a:p>
                  </a:txBody>
                  <a:tcPr/>
                </a:tc>
                <a:tc>
                  <a:txBody>
                    <a:bodyPr/>
                    <a:lstStyle/>
                    <a:p>
                      <a:pPr algn="l"/>
                      <a:r>
                        <a:rPr lang="en-US" sz="1400" dirty="0" smtClean="0">
                          <a:latin typeface="Arial" panose="020B0604020202020204" pitchFamily="34" charset="0"/>
                          <a:cs typeface="Arial" panose="020B0604020202020204" pitchFamily="34" charset="0"/>
                        </a:rPr>
                        <a:t>Merit</a:t>
                      </a:r>
                    </a:p>
                    <a:p>
                      <a:pPr algn="l"/>
                      <a:r>
                        <a:rPr lang="en-US" sz="1400" dirty="0" smtClean="0">
                          <a:latin typeface="Arial" panose="020B0604020202020204" pitchFamily="34" charset="0"/>
                          <a:cs typeface="Arial" panose="020B0604020202020204" pitchFamily="34" charset="0"/>
                        </a:rPr>
                        <a:t>To achieve a merit the</a:t>
                      </a:r>
                    </a:p>
                    <a:p>
                      <a:pPr algn="l"/>
                      <a:r>
                        <a:rPr lang="en-US" sz="1400" dirty="0" smtClean="0">
                          <a:latin typeface="Arial" panose="020B0604020202020204" pitchFamily="34" charset="0"/>
                          <a:cs typeface="Arial" panose="020B0604020202020204" pitchFamily="34" charset="0"/>
                        </a:rPr>
                        <a:t>evidence must show that, in</a:t>
                      </a:r>
                      <a:r>
                        <a:rPr lang="en-US" sz="1400" baseline="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addition to the pass criteria,</a:t>
                      </a:r>
                      <a:r>
                        <a:rPr lang="en-US" sz="1400" baseline="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the learner is able to:</a:t>
                      </a:r>
                      <a:endParaRPr lang="en-GB" sz="1400" b="0" dirty="0">
                        <a:latin typeface="Arial" panose="020B0604020202020204" pitchFamily="34" charset="0"/>
                        <a:cs typeface="Arial" panose="020B0604020202020204" pitchFamily="34" charset="0"/>
                      </a:endParaRPr>
                    </a:p>
                  </a:txBody>
                  <a:tcPr/>
                </a:tc>
                <a:tc>
                  <a:txBody>
                    <a:bodyPr/>
                    <a:lstStyle/>
                    <a:p>
                      <a:pPr algn="l"/>
                      <a:r>
                        <a:rPr lang="en-US" sz="1400" dirty="0" smtClean="0">
                          <a:latin typeface="Arial" panose="020B0604020202020204" pitchFamily="34" charset="0"/>
                          <a:cs typeface="Arial" panose="020B0604020202020204" pitchFamily="34" charset="0"/>
                        </a:rPr>
                        <a:t>Distinction</a:t>
                      </a:r>
                    </a:p>
                    <a:p>
                      <a:pPr algn="l"/>
                      <a:r>
                        <a:rPr lang="en-US" sz="1400" dirty="0" smtClean="0">
                          <a:latin typeface="Arial" panose="020B0604020202020204" pitchFamily="34" charset="0"/>
                          <a:cs typeface="Arial" panose="020B0604020202020204" pitchFamily="34" charset="0"/>
                        </a:rPr>
                        <a:t>To achieve a distinction the evidence must show that, in addition to the pass and merit criteria, the learner is able to:</a:t>
                      </a:r>
                      <a:endParaRPr lang="en-GB" sz="1400" b="0" dirty="0">
                        <a:latin typeface="Arial" panose="020B0604020202020204" pitchFamily="34" charset="0"/>
                        <a:cs typeface="Arial" panose="020B0604020202020204" pitchFamily="34" charset="0"/>
                      </a:endParaRPr>
                    </a:p>
                  </a:txBody>
                  <a:tcPr/>
                </a:tc>
              </a:tr>
              <a:tr h="534294">
                <a:tc>
                  <a:txBody>
                    <a:bodyPr/>
                    <a:lstStyle/>
                    <a:p>
                      <a:r>
                        <a:rPr kumimoji="0" lang="en-US" sz="1400" u="none" strike="noStrike" kern="1200" baseline="0" dirty="0" smtClean="0">
                          <a:latin typeface="Arial" panose="020B0604020202020204" pitchFamily="34" charset="0"/>
                          <a:cs typeface="Arial" panose="020B0604020202020204" pitchFamily="34" charset="0"/>
                        </a:rPr>
                        <a:t>1. Understand the roles of IT technical support</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r>
                        <a:rPr kumimoji="0" lang="en-GB" sz="1400" b="1" u="none" strike="noStrike" kern="1200" baseline="0" dirty="0" smtClean="0">
                          <a:latin typeface="Arial" panose="020B0604020202020204" pitchFamily="34" charset="0"/>
                          <a:cs typeface="Arial" panose="020B0604020202020204" pitchFamily="34" charset="0"/>
                        </a:rPr>
                        <a:t>P1</a:t>
                      </a:r>
                      <a:r>
                        <a:rPr kumimoji="0" lang="en-GB" sz="1400" u="none" strike="noStrike" kern="1200" baseline="0" dirty="0" smtClean="0">
                          <a:latin typeface="Arial" panose="020B0604020202020204" pitchFamily="34" charset="0"/>
                          <a:cs typeface="Arial" panose="020B0604020202020204" pitchFamily="34" charset="0"/>
                        </a:rPr>
                        <a:t> - </a:t>
                      </a:r>
                      <a:r>
                        <a:rPr kumimoji="0" lang="en-US" sz="1400" u="none" strike="noStrike" kern="1200" baseline="0" smtClean="0">
                          <a:latin typeface="Arial" panose="020B0604020202020204" pitchFamily="34" charset="0"/>
                          <a:cs typeface="Arial" panose="020B0604020202020204" pitchFamily="34" charset="0"/>
                        </a:rPr>
                        <a:t>Explain the role of an IT support technician in an organisation</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pPr algn="l"/>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pPr algn="l"/>
                      <a:r>
                        <a:rPr kumimoji="0"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D1</a:t>
                      </a:r>
                      <a:r>
                        <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 Compare the activities of different IT technician roles</a:t>
                      </a:r>
                    </a:p>
                  </a:txBody>
                  <a:tcPr/>
                </a:tc>
              </a:tr>
              <a:tr h="822960">
                <a:tc>
                  <a:txBody>
                    <a:bodyPr/>
                    <a:lstStyle/>
                    <a:p>
                      <a:r>
                        <a:rPr kumimoji="0" lang="en-US" sz="1400" u="none" strike="noStrike" kern="1200" baseline="0" dirty="0" smtClean="0">
                          <a:latin typeface="Arial" panose="020B0604020202020204" pitchFamily="34" charset="0"/>
                          <a:cs typeface="Arial" panose="020B0604020202020204" pitchFamily="34" charset="0"/>
                        </a:rPr>
                        <a:t>2. Be able to design IT systems to meet business needs</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r>
                        <a:rPr kumimoji="0" lang="en-US" sz="1400" b="1" u="none" strike="noStrike" kern="1200" baseline="0" dirty="0" smtClean="0">
                          <a:latin typeface="Arial" panose="020B0604020202020204" pitchFamily="34" charset="0"/>
                          <a:cs typeface="Arial" panose="020B0604020202020204" pitchFamily="34" charset="0"/>
                        </a:rPr>
                        <a:t>P2</a:t>
                      </a:r>
                      <a:r>
                        <a:rPr kumimoji="0" lang="en-US" sz="1400" u="none" strike="noStrike" kern="1200" baseline="0" dirty="0" smtClean="0">
                          <a:latin typeface="Arial" panose="020B0604020202020204" pitchFamily="34" charset="0"/>
                          <a:cs typeface="Arial" panose="020B0604020202020204" pitchFamily="34" charset="0"/>
                        </a:rPr>
                        <a:t>: Propose an IT system to meet specified business needs</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r>
                        <a:rPr kumimoji="0" lang="en-US" sz="1400" b="1" u="none" strike="noStrike" kern="1200" baseline="0" dirty="0" smtClean="0">
                          <a:latin typeface="Arial" panose="020B0604020202020204" pitchFamily="34" charset="0"/>
                          <a:cs typeface="Arial" panose="020B0604020202020204" pitchFamily="34" charset="0"/>
                        </a:rPr>
                        <a:t>M1</a:t>
                      </a:r>
                      <a:r>
                        <a:rPr kumimoji="0" lang="en-US" sz="1400" u="none" strike="noStrike" kern="1200" baseline="0" dirty="0" smtClean="0">
                          <a:latin typeface="Arial" panose="020B0604020202020204" pitchFamily="34" charset="0"/>
                          <a:cs typeface="Arial" panose="020B0604020202020204" pitchFamily="34" charset="0"/>
                        </a:rPr>
                        <a:t> -Justify how the design meets the</a:t>
                      </a:r>
                    </a:p>
                    <a:p>
                      <a:r>
                        <a:rPr kumimoji="0" lang="en-US" sz="1400" u="none" strike="noStrike" kern="1200" baseline="0" dirty="0" smtClean="0">
                          <a:latin typeface="Arial" panose="020B0604020202020204" pitchFamily="34" charset="0"/>
                          <a:cs typeface="Arial" panose="020B0604020202020204" pitchFamily="34" charset="0"/>
                        </a:rPr>
                        <a:t>specified business needs</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r>
              <a:tr h="541020">
                <a:tc rowSpan="2">
                  <a:txBody>
                    <a:bodyPr/>
                    <a:lstStyle/>
                    <a:p>
                      <a:r>
                        <a:rPr kumimoji="0" lang="en-US" sz="1400" u="none" strike="noStrike" kern="1200" baseline="0" dirty="0" smtClean="0">
                          <a:latin typeface="Arial" panose="020B0604020202020204" pitchFamily="34" charset="0"/>
                          <a:cs typeface="Arial" panose="020B0604020202020204" pitchFamily="34" charset="0"/>
                        </a:rPr>
                        <a:t>3. Be able to select the components for the designed IT systems</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r>
                        <a:rPr kumimoji="0" lang="en-US" sz="1400" b="1" u="none" strike="noStrike" kern="1200" baseline="0" dirty="0" smtClean="0">
                          <a:latin typeface="Arial" panose="020B0604020202020204" pitchFamily="34" charset="0"/>
                          <a:cs typeface="Arial" panose="020B0604020202020204" pitchFamily="34" charset="0"/>
                        </a:rPr>
                        <a:t>P3</a:t>
                      </a:r>
                      <a:r>
                        <a:rPr kumimoji="0" lang="en-US" sz="1400" u="none" strike="noStrike" kern="1200" baseline="0" dirty="0" smtClean="0">
                          <a:latin typeface="Arial" panose="020B0604020202020204" pitchFamily="34" charset="0"/>
                          <a:cs typeface="Arial" panose="020B0604020202020204" pitchFamily="34" charset="0"/>
                        </a:rPr>
                        <a:t> - Select the hardware components for the proposed IT system</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baseline="0" dirty="0" smtClean="0">
                          <a:latin typeface="Arial" panose="020B0604020202020204" pitchFamily="34" charset="0"/>
                          <a:cs typeface="Arial" panose="020B0604020202020204" pitchFamily="34" charset="0"/>
                        </a:rPr>
                        <a:t>M2</a:t>
                      </a:r>
                      <a:r>
                        <a:rPr kumimoji="0" lang="en-US" sz="1400" u="none" strike="noStrike" kern="1200" baseline="0" dirty="0" smtClean="0">
                          <a:latin typeface="Arial" panose="020B0604020202020204" pitchFamily="34" charset="0"/>
                          <a:cs typeface="Arial" panose="020B0604020202020204" pitchFamily="34" charset="0"/>
                        </a:rPr>
                        <a:t> - Justify why the selected components meet the proposed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baseline="0" dirty="0" smtClean="0">
                          <a:latin typeface="Arial" panose="020B0604020202020204" pitchFamily="34" charset="0"/>
                          <a:cs typeface="Arial" panose="020B0604020202020204" pitchFamily="34" charset="0"/>
                        </a:rPr>
                        <a:t>Specification</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r>
              <a:tr h="541020">
                <a:tc vMerge="1">
                  <a:txBody>
                    <a:bodyPr/>
                    <a:lstStyle/>
                    <a:p>
                      <a:endParaRPr lang="en-GB"/>
                    </a:p>
                  </a:txBody>
                  <a:tcPr/>
                </a:tc>
                <a:tc>
                  <a:txBody>
                    <a:bodyPr/>
                    <a:lstStyle/>
                    <a:p>
                      <a:r>
                        <a:rPr kumimoji="0"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P4</a:t>
                      </a:r>
                      <a:r>
                        <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 Select the software for the proposed IT system</a:t>
                      </a:r>
                    </a:p>
                  </a:txBody>
                  <a:tcPr/>
                </a:tc>
                <a:tc vMerge="1">
                  <a:txBody>
                    <a:bodyPr/>
                    <a:lstStyle/>
                    <a:p>
                      <a:endParaRPr lang="en-GB"/>
                    </a:p>
                  </a:txBody>
                  <a:tcPr/>
                </a:tc>
                <a:tc vMerge="1">
                  <a:txBody>
                    <a:bodyPr/>
                    <a:lstStyle/>
                    <a:p>
                      <a:endParaRPr lang="en-GB"/>
                    </a:p>
                  </a:txBody>
                  <a:tcPr/>
                </a:tc>
              </a:tr>
              <a:tr h="0">
                <a:tc rowSpan="2">
                  <a:txBody>
                    <a:bodyPr/>
                    <a:lstStyle/>
                    <a:p>
                      <a:r>
                        <a:rPr kumimoji="0" lang="en-US" sz="1400" u="none" strike="noStrike" kern="1200" baseline="0" dirty="0" smtClean="0">
                          <a:latin typeface="Arial" panose="020B0604020202020204" pitchFamily="34" charset="0"/>
                          <a:cs typeface="Arial" panose="020B0604020202020204" pitchFamily="34" charset="0"/>
                        </a:rPr>
                        <a:t>4. Be able to build and configure IT systems to meet business needs</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baseline="0" dirty="0" smtClean="0">
                          <a:latin typeface="Arial" panose="020B0604020202020204" pitchFamily="34" charset="0"/>
                          <a:cs typeface="Arial" panose="020B0604020202020204" pitchFamily="34" charset="0"/>
                        </a:rPr>
                        <a:t>P5</a:t>
                      </a:r>
                      <a:r>
                        <a:rPr kumimoji="0" lang="en-US" sz="1400" u="none" strike="noStrike" kern="1200" baseline="0" dirty="0" smtClean="0">
                          <a:latin typeface="Arial" panose="020B0604020202020204" pitchFamily="34" charset="0"/>
                          <a:cs typeface="Arial" panose="020B0604020202020204" pitchFamily="34" charset="0"/>
                        </a:rPr>
                        <a:t> - Build and test the IT system</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solidFill>
                      <a:srgbClr val="FFC00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baseline="0" dirty="0" smtClean="0">
                          <a:latin typeface="Arial" panose="020B0604020202020204" pitchFamily="34" charset="0"/>
                          <a:cs typeface="Arial" panose="020B0604020202020204" pitchFamily="34" charset="0"/>
                        </a:rPr>
                        <a:t>M3</a:t>
                      </a:r>
                      <a:r>
                        <a:rPr kumimoji="0" lang="en-US" sz="1400" u="none" strike="noStrike" kern="1200" baseline="0" dirty="0" smtClean="0">
                          <a:latin typeface="Arial" panose="020B0604020202020204" pitchFamily="34" charset="0"/>
                          <a:cs typeface="Arial" panose="020B0604020202020204" pitchFamily="34" charset="0"/>
                        </a:rPr>
                        <a:t> - Carry out acceptance testing with the client</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solidFill>
                      <a:srgbClr val="FFC00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baseline="0" dirty="0" smtClean="0">
                          <a:latin typeface="Arial" panose="020B0604020202020204" pitchFamily="34" charset="0"/>
                          <a:cs typeface="Arial" panose="020B0604020202020204" pitchFamily="34" charset="0"/>
                        </a:rPr>
                        <a:t>D2</a:t>
                      </a:r>
                      <a:r>
                        <a:rPr kumimoji="0" lang="en-US" sz="1400" u="none" strike="noStrike" kern="1200" baseline="0" dirty="0" smtClean="0">
                          <a:latin typeface="Arial" panose="020B0604020202020204" pitchFamily="34" charset="0"/>
                          <a:cs typeface="Arial" panose="020B0604020202020204" pitchFamily="34" charset="0"/>
                        </a:rPr>
                        <a:t> - Evaluate the results from testing and recommend improvements</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solidFill>
                      <a:srgbClr val="FFC000"/>
                    </a:solidFill>
                  </a:tcPr>
                </a:tc>
              </a:tr>
              <a:tr h="457200">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baseline="0" dirty="0" smtClean="0">
                          <a:latin typeface="Arial" panose="020B0604020202020204" pitchFamily="34" charset="0"/>
                          <a:cs typeface="Arial" panose="020B0604020202020204" pitchFamily="34" charset="0"/>
                        </a:rPr>
                        <a:t>P6</a:t>
                      </a:r>
                      <a:r>
                        <a:rPr kumimoji="0" lang="en-US" sz="1400" u="none" strike="noStrike" kern="1200" baseline="0" dirty="0" smtClean="0">
                          <a:latin typeface="Arial" panose="020B0604020202020204" pitchFamily="34" charset="0"/>
                          <a:cs typeface="Arial" panose="020B0604020202020204" pitchFamily="34" charset="0"/>
                        </a:rPr>
                        <a:t> - Configure and test the IT system</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solidFill>
                      <a:srgbClr val="FFC000"/>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r>
            </a:tbl>
          </a:graphicData>
        </a:graphic>
      </p:graphicFrame>
    </p:spTree>
    <p:extLst>
      <p:ext uri="{BB962C8B-B14F-4D97-AF65-F5344CB8AC3E}">
        <p14:creationId xmlns:p14="http://schemas.microsoft.com/office/powerpoint/2010/main" val="4081539807"/>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a:spLocks noGrp="1"/>
          </p:cNvSpPr>
          <p:nvPr>
            <p:ph type="title"/>
          </p:nvPr>
        </p:nvSpPr>
        <p:spPr/>
        <p:txBody>
          <a:bodyPr>
            <a:noAutofit/>
          </a:bodyPr>
          <a:lstStyle/>
          <a:p>
            <a:r>
              <a:rPr lang="en-GB" sz="2400" dirty="0" smtClean="0"/>
              <a:t>P6.4 – Configuring a System – Updating and Customising</a:t>
            </a:r>
            <a:endParaRPr lang="en-GB" sz="2400" dirty="0"/>
          </a:p>
        </p:txBody>
      </p:sp>
      <p:sp>
        <p:nvSpPr>
          <p:cNvPr id="2" name="Content Placeholder 1"/>
          <p:cNvSpPr>
            <a:spLocks noGrp="1"/>
          </p:cNvSpPr>
          <p:nvPr>
            <p:ph idx="4294967295"/>
          </p:nvPr>
        </p:nvSpPr>
        <p:spPr>
          <a:xfrm>
            <a:off x="252189" y="1052339"/>
            <a:ext cx="6408043" cy="5256981"/>
          </a:xfrm>
        </p:spPr>
        <p:txBody>
          <a:bodyPr>
            <a:noAutofit/>
          </a:bodyPr>
          <a:lstStyle/>
          <a:p>
            <a:pPr marL="285750" indent="-285750">
              <a:spcAft>
                <a:spcPts val="0"/>
              </a:spcAft>
            </a:pPr>
            <a:r>
              <a:rPr lang="en-GB" sz="1880" dirty="0" smtClean="0">
                <a:latin typeface="Arial" panose="020B0604020202020204" pitchFamily="34" charset="0"/>
                <a:cs typeface="Arial" panose="020B0604020202020204" pitchFamily="34" charset="0"/>
              </a:rPr>
              <a:t>The last stage of configuring the OS and programs for the user before the company can start using the machine is to customise the toolbars within the applications to suit the user. There are two toolbars that can be customise. The standard ribbon and the quick access toolbar. To do this:</a:t>
            </a:r>
          </a:p>
          <a:p>
            <a:pPr marL="533400" indent="-260350">
              <a:spcAft>
                <a:spcPts val="0"/>
              </a:spcAft>
              <a:buFont typeface="+mj-lt"/>
              <a:buAutoNum type="arabicPeriod"/>
            </a:pPr>
            <a:r>
              <a:rPr lang="en-GB" sz="1880" dirty="0" smtClean="0">
                <a:latin typeface="Arial" panose="020B0604020202020204" pitchFamily="34" charset="0"/>
                <a:cs typeface="Arial" panose="020B0604020202020204" pitchFamily="34" charset="0"/>
              </a:rPr>
              <a:t>Right Click on the Toolbar and select Customise Quick Access Toolbar</a:t>
            </a:r>
          </a:p>
          <a:p>
            <a:pPr marL="533400" indent="-260350">
              <a:spcAft>
                <a:spcPts val="0"/>
              </a:spcAft>
              <a:buFont typeface="+mj-lt"/>
              <a:buAutoNum type="arabicPeriod"/>
            </a:pPr>
            <a:r>
              <a:rPr lang="en-GB" sz="1880" dirty="0" smtClean="0">
                <a:latin typeface="Arial" panose="020B0604020202020204" pitchFamily="34" charset="0"/>
                <a:cs typeface="Arial" panose="020B0604020202020204" pitchFamily="34" charset="0"/>
              </a:rPr>
              <a:t>Add the icons you want from Popular or from All.</a:t>
            </a:r>
          </a:p>
          <a:p>
            <a:pPr marL="533400" indent="-260350">
              <a:spcAft>
                <a:spcPts val="0"/>
              </a:spcAft>
              <a:buFont typeface="+mj-lt"/>
              <a:buAutoNum type="arabicPeriod"/>
            </a:pPr>
            <a:r>
              <a:rPr lang="en-GB" sz="1880" dirty="0" smtClean="0">
                <a:latin typeface="Arial" panose="020B0604020202020204" pitchFamily="34" charset="0"/>
                <a:cs typeface="Arial" panose="020B0604020202020204" pitchFamily="34" charset="0"/>
              </a:rPr>
              <a:t>Click on Add, click on OK and it will stay there until you deliberately remove it.</a:t>
            </a:r>
          </a:p>
          <a:p>
            <a:pPr marL="0" indent="0">
              <a:spcAft>
                <a:spcPts val="0"/>
              </a:spcAft>
              <a:buNone/>
            </a:pPr>
            <a:r>
              <a:rPr lang="en-GB" sz="1880" b="1" dirty="0" smtClean="0">
                <a:solidFill>
                  <a:srgbClr val="FF0000"/>
                </a:solidFill>
                <a:latin typeface="Arial" panose="020B0604020202020204" pitchFamily="34" charset="0"/>
                <a:cs typeface="Arial" panose="020B0604020202020204" pitchFamily="34" charset="0"/>
              </a:rPr>
              <a:t>P6.5 </a:t>
            </a:r>
            <a:r>
              <a:rPr lang="en-GB" sz="1880" b="1" dirty="0">
                <a:solidFill>
                  <a:srgbClr val="FF0000"/>
                </a:solidFill>
                <a:latin typeface="Arial" panose="020B0604020202020204" pitchFamily="34" charset="0"/>
                <a:cs typeface="Arial" panose="020B0604020202020204" pitchFamily="34" charset="0"/>
              </a:rPr>
              <a:t>– Task </a:t>
            </a:r>
            <a:r>
              <a:rPr lang="en-GB" sz="1880" b="1" dirty="0" smtClean="0">
                <a:solidFill>
                  <a:srgbClr val="FF0000"/>
                </a:solidFill>
                <a:latin typeface="Arial" panose="020B0604020202020204" pitchFamily="34" charset="0"/>
                <a:cs typeface="Arial" panose="020B0604020202020204" pitchFamily="34" charset="0"/>
              </a:rPr>
              <a:t>10 </a:t>
            </a:r>
            <a:r>
              <a:rPr lang="en-GB" sz="1880" b="1" dirty="0">
                <a:solidFill>
                  <a:srgbClr val="FF0000"/>
                </a:solidFill>
                <a:latin typeface="Arial" panose="020B0604020202020204" pitchFamily="34" charset="0"/>
                <a:cs typeface="Arial" panose="020B0604020202020204" pitchFamily="34" charset="0"/>
              </a:rPr>
              <a:t>– </a:t>
            </a:r>
            <a:r>
              <a:rPr lang="en-GB" sz="1880" dirty="0" smtClean="0">
                <a:solidFill>
                  <a:srgbClr val="FF0000"/>
                </a:solidFill>
                <a:latin typeface="Arial" panose="020B0604020202020204" pitchFamily="34" charset="0"/>
                <a:cs typeface="Arial" panose="020B0604020202020204" pitchFamily="34" charset="0"/>
              </a:rPr>
              <a:t>Annotate evidence </a:t>
            </a:r>
            <a:r>
              <a:rPr lang="en-GB" sz="1880" dirty="0">
                <a:solidFill>
                  <a:srgbClr val="FF0000"/>
                </a:solidFill>
                <a:latin typeface="Arial" panose="020B0604020202020204" pitchFamily="34" charset="0"/>
                <a:cs typeface="Arial" panose="020B0604020202020204" pitchFamily="34" charset="0"/>
              </a:rPr>
              <a:t>on how to </a:t>
            </a:r>
            <a:r>
              <a:rPr lang="en-GB" sz="1880" dirty="0" smtClean="0">
                <a:solidFill>
                  <a:srgbClr val="FF0000"/>
                </a:solidFill>
                <a:latin typeface="Arial" panose="020B0604020202020204" pitchFamily="34" charset="0"/>
                <a:cs typeface="Arial" panose="020B0604020202020204" pitchFamily="34" charset="0"/>
              </a:rPr>
              <a:t>customise the toolbar on applications </a:t>
            </a:r>
            <a:r>
              <a:rPr lang="en-GB" sz="1880" dirty="0">
                <a:solidFill>
                  <a:srgbClr val="FF0000"/>
                </a:solidFill>
                <a:latin typeface="Arial" panose="020B0604020202020204" pitchFamily="34" charset="0"/>
                <a:cs typeface="Arial" panose="020B0604020202020204" pitchFamily="34" charset="0"/>
              </a:rPr>
              <a:t>and explain the reasons why this is necessary</a:t>
            </a:r>
            <a:r>
              <a:rPr lang="en-GB" sz="1880" dirty="0" smtClean="0">
                <a:solidFill>
                  <a:srgbClr val="FF0000"/>
                </a:solidFill>
                <a:latin typeface="Arial" panose="020B0604020202020204" pitchFamily="34" charset="0"/>
                <a:cs typeface="Arial" panose="020B0604020202020204" pitchFamily="34" charset="0"/>
              </a:rPr>
              <a:t>.</a:t>
            </a:r>
          </a:p>
          <a:p>
            <a:pPr marL="285750" indent="-285750">
              <a:spcAft>
                <a:spcPts val="0"/>
              </a:spcAft>
            </a:pPr>
            <a:r>
              <a:rPr lang="en-GB" sz="1880" dirty="0" smtClean="0">
                <a:latin typeface="Arial" panose="020B0604020202020204" pitchFamily="34" charset="0"/>
                <a:cs typeface="Arial" panose="020B0604020202020204" pitchFamily="34" charset="0"/>
              </a:rPr>
              <a:t>You should demonstrate how to do this on Word, Excel and Powerpoint with at least three customisations each.</a:t>
            </a:r>
          </a:p>
          <a:p>
            <a:pPr marL="0" indent="0">
              <a:spcAft>
                <a:spcPts val="0"/>
              </a:spcAft>
              <a:buNone/>
            </a:pPr>
            <a:r>
              <a:rPr lang="en-GB" sz="1880" b="1" dirty="0" smtClean="0">
                <a:solidFill>
                  <a:srgbClr val="FF0000"/>
                </a:solidFill>
                <a:latin typeface="Arial" panose="020B0604020202020204" pitchFamily="34" charset="0"/>
                <a:cs typeface="Arial" panose="020B0604020202020204" pitchFamily="34" charset="0"/>
              </a:rPr>
              <a:t>P6.6 – Task 11 – </a:t>
            </a:r>
            <a:r>
              <a:rPr lang="en-GB" sz="1880" dirty="0" smtClean="0">
                <a:solidFill>
                  <a:srgbClr val="FF0000"/>
                </a:solidFill>
                <a:latin typeface="Arial" panose="020B0604020202020204" pitchFamily="34" charset="0"/>
                <a:cs typeface="Arial" panose="020B0604020202020204" pitchFamily="34" charset="0"/>
              </a:rPr>
              <a:t>Annotate evidence of setting the printer settings on your system for Paper Size, Quality and orientation.</a:t>
            </a:r>
            <a:endParaRPr lang="en-GB" sz="1880" dirty="0">
              <a:solidFill>
                <a:srgbClr val="FF0000"/>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660232" y="1124744"/>
            <a:ext cx="2160240" cy="9638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660233" y="2376605"/>
            <a:ext cx="2160240" cy="14184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3" y="4104797"/>
            <a:ext cx="2145806" cy="17498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88639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35496" y="44624"/>
            <a:ext cx="8859452" cy="548680"/>
          </a:xfrm>
        </p:spPr>
        <p:txBody>
          <a:bodyPr>
            <a:noAutofit/>
          </a:bodyPr>
          <a:lstStyle/>
          <a:p>
            <a:r>
              <a:rPr lang="en-GB" sz="2400" dirty="0" smtClean="0"/>
              <a:t>M3.2 </a:t>
            </a:r>
            <a:r>
              <a:rPr lang="en-GB" sz="2400" dirty="0"/>
              <a:t>– Testing a </a:t>
            </a:r>
            <a:r>
              <a:rPr lang="en-GB" sz="2400" dirty="0" smtClean="0"/>
              <a:t>System – Acceptance, Functional </a:t>
            </a:r>
            <a:endParaRPr lang="en-GB" sz="2400" dirty="0"/>
          </a:p>
        </p:txBody>
      </p:sp>
      <p:sp>
        <p:nvSpPr>
          <p:cNvPr id="3" name="Content Placeholder 2"/>
          <p:cNvSpPr>
            <a:spLocks noGrp="1"/>
          </p:cNvSpPr>
          <p:nvPr>
            <p:ph idx="4294967295"/>
          </p:nvPr>
        </p:nvSpPr>
        <p:spPr>
          <a:xfrm>
            <a:off x="179512" y="1052339"/>
            <a:ext cx="8712968" cy="5761037"/>
          </a:xfrm>
        </p:spPr>
        <p:txBody>
          <a:bodyPr>
            <a:noAutofit/>
          </a:bodyPr>
          <a:lstStyle/>
          <a:p>
            <a:pPr marL="0" indent="0">
              <a:spcAft>
                <a:spcPts val="0"/>
              </a:spcAft>
              <a:buNone/>
            </a:pPr>
            <a:r>
              <a:rPr lang="en-GB" sz="1600" b="1" dirty="0" smtClean="0">
                <a:solidFill>
                  <a:srgbClr val="FF0000"/>
                </a:solidFill>
                <a:latin typeface="Arial" panose="020B0604020202020204" pitchFamily="34" charset="0"/>
                <a:cs typeface="Arial" panose="020B0604020202020204" pitchFamily="34" charset="0"/>
              </a:rPr>
              <a:t>M3.2 - Task 12 </a:t>
            </a:r>
            <a:r>
              <a:rPr lang="en-GB" sz="1600" dirty="0" smtClean="0">
                <a:solidFill>
                  <a:srgbClr val="FF0000"/>
                </a:solidFill>
                <a:latin typeface="Arial" panose="020B0604020202020204" pitchFamily="34" charset="0"/>
                <a:cs typeface="Arial" panose="020B0604020202020204" pitchFamily="34" charset="0"/>
              </a:rPr>
              <a:t>- </a:t>
            </a:r>
            <a:r>
              <a:rPr lang="en-GB" sz="1600" dirty="0">
                <a:solidFill>
                  <a:srgbClr val="FF0000"/>
                </a:solidFill>
                <a:latin typeface="Arial" panose="020B0604020202020204" pitchFamily="34" charset="0"/>
                <a:cs typeface="Arial" panose="020B0604020202020204" pitchFamily="34" charset="0"/>
              </a:rPr>
              <a:t>Test a configured computer system </a:t>
            </a:r>
            <a:r>
              <a:rPr lang="en-GB" sz="1600" dirty="0" smtClean="0">
                <a:solidFill>
                  <a:srgbClr val="FF0000"/>
                </a:solidFill>
                <a:latin typeface="Arial" panose="020B0604020202020204" pitchFamily="34" charset="0"/>
                <a:cs typeface="Arial" panose="020B0604020202020204" pitchFamily="34" charset="0"/>
              </a:rPr>
              <a:t>for Acceptance </a:t>
            </a:r>
            <a:r>
              <a:rPr lang="en-GB" sz="1600" dirty="0">
                <a:solidFill>
                  <a:srgbClr val="FF0000"/>
                </a:solidFill>
                <a:latin typeface="Arial" panose="020B0604020202020204" pitchFamily="34" charset="0"/>
                <a:cs typeface="Arial" panose="020B0604020202020204" pitchFamily="34" charset="0"/>
              </a:rPr>
              <a:t>and </a:t>
            </a:r>
            <a:r>
              <a:rPr lang="en-GB" sz="1600" dirty="0" smtClean="0">
                <a:solidFill>
                  <a:srgbClr val="FF0000"/>
                </a:solidFill>
                <a:latin typeface="Arial" panose="020B0604020202020204" pitchFamily="34" charset="0"/>
                <a:cs typeface="Arial" panose="020B0604020202020204" pitchFamily="34" charset="0"/>
              </a:rPr>
              <a:t>functional purposes.</a:t>
            </a:r>
            <a:endParaRPr lang="en-GB" sz="1600" dirty="0">
              <a:solidFill>
                <a:srgbClr val="FF0000"/>
              </a:solidFill>
              <a:latin typeface="Arial" panose="020B0604020202020204" pitchFamily="34" charset="0"/>
              <a:cs typeface="Arial" panose="020B0604020202020204" pitchFamily="34" charset="0"/>
            </a:endParaRPr>
          </a:p>
          <a:p>
            <a:pPr marL="342900" indent="-342900">
              <a:spcAft>
                <a:spcPts val="0"/>
              </a:spcAft>
            </a:pPr>
            <a:r>
              <a:rPr lang="en-GB" sz="1600" dirty="0" smtClean="0">
                <a:latin typeface="Arial" panose="020B0604020202020204" pitchFamily="34" charset="0"/>
                <a:cs typeface="Arial" panose="020B0604020202020204" pitchFamily="34" charset="0"/>
              </a:rPr>
              <a:t>Acceptance testing should include tests on how the system meets the clients needs, evidence should include accessibility tests and the evidence of client involvement in the tests. Functional tests should be about how the system runs. Test could involve the </a:t>
            </a:r>
            <a:r>
              <a:rPr lang="en-GB" sz="1600" dirty="0">
                <a:latin typeface="Arial" panose="020B0604020202020204" pitchFamily="34" charset="0"/>
                <a:cs typeface="Arial" panose="020B0604020202020204" pitchFamily="34" charset="0"/>
              </a:rPr>
              <a:t>following areas of the </a:t>
            </a:r>
            <a:r>
              <a:rPr lang="en-GB" sz="1600" dirty="0" smtClean="0">
                <a:latin typeface="Arial" panose="020B0604020202020204" pitchFamily="34" charset="0"/>
                <a:cs typeface="Arial" panose="020B0604020202020204" pitchFamily="34" charset="0"/>
              </a:rPr>
              <a:t>system or others of your choice but they must be relevant:</a:t>
            </a:r>
            <a:br>
              <a:rPr lang="en-GB" sz="1600" dirty="0" smtClean="0">
                <a:latin typeface="Arial" panose="020B0604020202020204" pitchFamily="34" charset="0"/>
                <a:cs typeface="Arial" panose="020B0604020202020204" pitchFamily="34" charset="0"/>
              </a:rPr>
            </a:br>
            <a:endParaRPr lang="en-GB" sz="1600" dirty="0" smtClean="0">
              <a:latin typeface="Arial" panose="020B0604020202020204" pitchFamily="34" charset="0"/>
              <a:cs typeface="Arial" panose="020B0604020202020204" pitchFamily="34" charset="0"/>
            </a:endParaRPr>
          </a:p>
          <a:p>
            <a:pPr marL="342900" indent="-342900">
              <a:spcAft>
                <a:spcPts val="0"/>
              </a:spcAft>
            </a:pPr>
            <a:r>
              <a:rPr lang="en-GB" sz="1600" dirty="0" smtClean="0">
                <a:latin typeface="Arial" panose="020B0604020202020204" pitchFamily="34" charset="0"/>
                <a:cs typeface="Arial" panose="020B0604020202020204" pitchFamily="34" charset="0"/>
              </a:rPr>
              <a:t/>
            </a:r>
            <a:br>
              <a:rPr lang="en-GB" sz="1600" dirty="0" smtClean="0">
                <a:latin typeface="Arial" panose="020B0604020202020204" pitchFamily="34" charset="0"/>
                <a:cs typeface="Arial" panose="020B0604020202020204" pitchFamily="34" charset="0"/>
              </a:rPr>
            </a:br>
            <a:r>
              <a:rPr lang="en-GB" sz="1600" dirty="0" smtClean="0">
                <a:latin typeface="Arial" panose="020B0604020202020204" pitchFamily="34" charset="0"/>
                <a:cs typeface="Arial" panose="020B0604020202020204" pitchFamily="34" charset="0"/>
              </a:rPr>
              <a:t/>
            </a:r>
            <a:br>
              <a:rPr lang="en-GB" sz="1600" dirty="0" smtClean="0">
                <a:latin typeface="Arial" panose="020B0604020202020204" pitchFamily="34" charset="0"/>
                <a:cs typeface="Arial" panose="020B0604020202020204" pitchFamily="34" charset="0"/>
              </a:rPr>
            </a:br>
            <a:endParaRPr lang="en-GB" sz="1600" dirty="0" smtClean="0">
              <a:latin typeface="Arial" panose="020B0604020202020204" pitchFamily="34" charset="0"/>
              <a:cs typeface="Arial" panose="020B0604020202020204" pitchFamily="34" charset="0"/>
            </a:endParaRPr>
          </a:p>
          <a:p>
            <a:pPr marL="342900" indent="-342900">
              <a:spcAft>
                <a:spcPts val="0"/>
              </a:spcAft>
            </a:pPr>
            <a:endParaRPr lang="en-GB" sz="1600" dirty="0" smtClean="0">
              <a:latin typeface="Arial" panose="020B0604020202020204" pitchFamily="34" charset="0"/>
              <a:cs typeface="Arial" panose="020B0604020202020204" pitchFamily="34" charset="0"/>
            </a:endParaRPr>
          </a:p>
          <a:p>
            <a:pPr marL="0" indent="0">
              <a:spcAft>
                <a:spcPts val="0"/>
              </a:spcAft>
              <a:buNone/>
            </a:pPr>
            <a:endParaRPr lang="en-GB" sz="1600" dirty="0">
              <a:latin typeface="Arial" panose="020B0604020202020204" pitchFamily="34" charset="0"/>
              <a:cs typeface="Arial" panose="020B0604020202020204" pitchFamily="34" charset="0"/>
            </a:endParaRPr>
          </a:p>
          <a:p>
            <a:pPr marL="342900" indent="-342900">
              <a:spcBef>
                <a:spcPts val="0"/>
              </a:spcBef>
              <a:spcAft>
                <a:spcPts val="0"/>
              </a:spcAft>
              <a:defRPr/>
            </a:pPr>
            <a:r>
              <a:rPr lang="en-GB" sz="1600" b="1" u="sng" dirty="0" smtClean="0">
                <a:latin typeface="Arial" panose="020B0604020202020204" pitchFamily="34" charset="0"/>
                <a:cs typeface="Arial" panose="020B0604020202020204" pitchFamily="34" charset="0"/>
              </a:rPr>
              <a:t>Test </a:t>
            </a:r>
            <a:r>
              <a:rPr lang="en-GB" sz="1600" b="1" u="sng" dirty="0">
                <a:latin typeface="Arial" panose="020B0604020202020204" pitchFamily="34" charset="0"/>
                <a:cs typeface="Arial" panose="020B0604020202020204" pitchFamily="34" charset="0"/>
              </a:rPr>
              <a:t>Data Type:</a:t>
            </a:r>
          </a:p>
          <a:p>
            <a:pPr marL="620713" lvl="1">
              <a:spcBef>
                <a:spcPts val="0"/>
              </a:spcBef>
              <a:spcAft>
                <a:spcPts val="0"/>
              </a:spcAft>
              <a:buFont typeface="+mj-lt"/>
              <a:buAutoNum type="arabicPeriod"/>
              <a:defRPr/>
            </a:pPr>
            <a:r>
              <a:rPr lang="en-GB" sz="1600" dirty="0">
                <a:latin typeface="Arial" panose="020B0604020202020204" pitchFamily="34" charset="0"/>
                <a:cs typeface="Arial" panose="020B0604020202020204" pitchFamily="34" charset="0"/>
              </a:rPr>
              <a:t>Operational </a:t>
            </a:r>
            <a:r>
              <a:rPr lang="en-GB" sz="1600" b="1" dirty="0">
                <a:latin typeface="Arial" panose="020B0604020202020204" pitchFamily="34" charset="0"/>
                <a:cs typeface="Arial" panose="020B0604020202020204" pitchFamily="34" charset="0"/>
              </a:rPr>
              <a:t>(No data as such)</a:t>
            </a:r>
          </a:p>
          <a:p>
            <a:pPr marL="620713" lvl="1">
              <a:spcBef>
                <a:spcPts val="0"/>
              </a:spcBef>
              <a:spcAft>
                <a:spcPts val="0"/>
              </a:spcAft>
              <a:buFont typeface="+mj-lt"/>
              <a:buAutoNum type="arabicPeriod"/>
              <a:defRPr/>
            </a:pPr>
            <a:r>
              <a:rPr lang="en-GB" sz="1600" dirty="0">
                <a:latin typeface="Arial" panose="020B0604020202020204" pitchFamily="34" charset="0"/>
                <a:cs typeface="Arial" panose="020B0604020202020204" pitchFamily="34" charset="0"/>
              </a:rPr>
              <a:t>Normal </a:t>
            </a:r>
            <a:r>
              <a:rPr lang="en-GB" sz="1600" b="1" dirty="0">
                <a:latin typeface="Arial" panose="020B0604020202020204" pitchFamily="34" charset="0"/>
                <a:cs typeface="Arial" panose="020B0604020202020204" pitchFamily="34" charset="0"/>
              </a:rPr>
              <a:t>(What you would expect to be used)</a:t>
            </a:r>
          </a:p>
          <a:p>
            <a:pPr marL="620713" lvl="1">
              <a:spcBef>
                <a:spcPts val="0"/>
              </a:spcBef>
              <a:spcAft>
                <a:spcPts val="0"/>
              </a:spcAft>
              <a:buFont typeface="+mj-lt"/>
              <a:buAutoNum type="arabicPeriod"/>
              <a:defRPr/>
            </a:pPr>
            <a:r>
              <a:rPr lang="en-GB" sz="1600" dirty="0">
                <a:latin typeface="Arial" panose="020B0604020202020204" pitchFamily="34" charset="0"/>
                <a:cs typeface="Arial" panose="020B0604020202020204" pitchFamily="34" charset="0"/>
              </a:rPr>
              <a:t>Erroneous </a:t>
            </a:r>
            <a:r>
              <a:rPr lang="en-GB" sz="1600" b="1" dirty="0" smtClean="0">
                <a:latin typeface="Arial" panose="020B0604020202020204" pitchFamily="34" charset="0"/>
                <a:cs typeface="Arial" panose="020B0604020202020204" pitchFamily="34" charset="0"/>
              </a:rPr>
              <a:t>(Tests </a:t>
            </a:r>
            <a:r>
              <a:rPr lang="en-GB" sz="1600" b="1" dirty="0">
                <a:latin typeface="Arial" panose="020B0604020202020204" pitchFamily="34" charset="0"/>
                <a:cs typeface="Arial" panose="020B0604020202020204" pitchFamily="34" charset="0"/>
              </a:rPr>
              <a:t>that should produce an error) </a:t>
            </a:r>
          </a:p>
          <a:p>
            <a:pPr marL="620713" lvl="1">
              <a:spcBef>
                <a:spcPts val="0"/>
              </a:spcBef>
              <a:spcAft>
                <a:spcPts val="0"/>
              </a:spcAft>
              <a:buFont typeface="+mj-lt"/>
              <a:buAutoNum type="arabicPeriod" startAt="4"/>
              <a:defRPr/>
            </a:pPr>
            <a:r>
              <a:rPr lang="en-GB" sz="1600" dirty="0">
                <a:latin typeface="Arial" panose="020B0604020202020204" pitchFamily="34" charset="0"/>
                <a:cs typeface="Arial" panose="020B0604020202020204" pitchFamily="34" charset="0"/>
              </a:rPr>
              <a:t>Boundary </a:t>
            </a:r>
            <a:r>
              <a:rPr lang="en-GB" sz="1600" b="1" dirty="0">
                <a:latin typeface="Arial" panose="020B0604020202020204" pitchFamily="34" charset="0"/>
                <a:cs typeface="Arial" panose="020B0604020202020204" pitchFamily="34" charset="0"/>
              </a:rPr>
              <a:t>(Testing to see if the </a:t>
            </a:r>
            <a:r>
              <a:rPr lang="en-GB" sz="1600" b="1" dirty="0" smtClean="0">
                <a:latin typeface="Arial" panose="020B0604020202020204" pitchFamily="34" charset="0"/>
                <a:cs typeface="Arial" panose="020B0604020202020204" pitchFamily="34" charset="0"/>
              </a:rPr>
              <a:t>Screen refuses the highest resolution setting)</a:t>
            </a:r>
            <a:endParaRPr lang="en-GB" sz="1600" b="1" dirty="0">
              <a:latin typeface="Arial" panose="020B0604020202020204" pitchFamily="34" charset="0"/>
              <a:cs typeface="Arial" panose="020B0604020202020204" pitchFamily="34" charset="0"/>
            </a:endParaRPr>
          </a:p>
          <a:p>
            <a:pPr marL="620713" lvl="1">
              <a:spcBef>
                <a:spcPts val="0"/>
              </a:spcBef>
              <a:spcAft>
                <a:spcPts val="0"/>
              </a:spcAft>
              <a:buFont typeface="+mj-lt"/>
              <a:buAutoNum type="arabicPeriod" startAt="4"/>
              <a:defRPr/>
            </a:pPr>
            <a:r>
              <a:rPr lang="en-GB" sz="1600" dirty="0">
                <a:latin typeface="Arial" panose="020B0604020202020204" pitchFamily="34" charset="0"/>
                <a:cs typeface="Arial" panose="020B0604020202020204" pitchFamily="34" charset="0"/>
              </a:rPr>
              <a:t>Extreme </a:t>
            </a:r>
            <a:r>
              <a:rPr lang="en-GB" sz="1600" b="1" dirty="0" smtClean="0">
                <a:latin typeface="Arial" panose="020B0604020202020204" pitchFamily="34" charset="0"/>
                <a:cs typeface="Arial" panose="020B0604020202020204" pitchFamily="34" charset="0"/>
              </a:rPr>
              <a:t>(Virus checker, </a:t>
            </a:r>
            <a:r>
              <a:rPr lang="en-GB" sz="1600" b="1" dirty="0" err="1" smtClean="0">
                <a:latin typeface="Arial" panose="020B0604020202020204" pitchFamily="34" charset="0"/>
                <a:cs typeface="Arial" panose="020B0604020202020204" pitchFamily="34" charset="0"/>
              </a:rPr>
              <a:t>Defragmentaion</a:t>
            </a:r>
            <a:r>
              <a:rPr lang="en-GB" sz="1600" b="1" dirty="0" smtClean="0">
                <a:latin typeface="Arial" panose="020B0604020202020204" pitchFamily="34" charset="0"/>
                <a:cs typeface="Arial" panose="020B0604020202020204" pitchFamily="34" charset="0"/>
              </a:rPr>
              <a:t> or Scandisk)</a:t>
            </a:r>
          </a:p>
          <a:p>
            <a:pPr marL="317500" lvl="1" indent="-317500">
              <a:spcBef>
                <a:spcPts val="0"/>
              </a:spcBef>
              <a:spcAft>
                <a:spcPts val="0"/>
              </a:spcAft>
              <a:buFont typeface="Wingdings 3" pitchFamily="18" charset="2"/>
              <a:buChar char=""/>
              <a:defRPr/>
            </a:pPr>
            <a:r>
              <a:rPr lang="en-GB" sz="1600" dirty="0">
                <a:latin typeface="Arial" panose="020B0604020202020204" pitchFamily="34" charset="0"/>
                <a:cs typeface="Arial" panose="020B0604020202020204" pitchFamily="34" charset="0"/>
              </a:rPr>
              <a:t>The learner must evidence that they have tested the configured system for functionality. This must include the use of a test plan/table which shows the tests, the rationale for the choice of tests, expected outcomes, actual outcomes and the results of testing. </a:t>
            </a:r>
            <a:endParaRPr lang="en-GB" sz="1600" dirty="0" smtClean="0">
              <a:latin typeface="Arial" panose="020B0604020202020204" pitchFamily="34" charset="0"/>
              <a:cs typeface="Arial" panose="020B0604020202020204" pitchFamily="34" charset="0"/>
            </a:endParaRPr>
          </a:p>
          <a:p>
            <a:pPr marL="317500" lvl="1" indent="-317500">
              <a:spcBef>
                <a:spcPts val="0"/>
              </a:spcBef>
              <a:spcAft>
                <a:spcPts val="0"/>
              </a:spcAft>
              <a:buFont typeface="Wingdings 3" pitchFamily="18" charset="2"/>
              <a:buChar char=""/>
              <a:defRPr/>
            </a:pPr>
            <a:r>
              <a:rPr lang="en-GB" sz="1600" dirty="0" smtClean="0">
                <a:latin typeface="Arial" panose="020B0604020202020204" pitchFamily="34" charset="0"/>
                <a:cs typeface="Arial" panose="020B0604020202020204" pitchFamily="34" charset="0"/>
              </a:rPr>
              <a:t>They </a:t>
            </a:r>
            <a:r>
              <a:rPr lang="en-GB" sz="1600" dirty="0">
                <a:latin typeface="Arial" panose="020B0604020202020204" pitchFamily="34" charset="0"/>
                <a:cs typeface="Arial" panose="020B0604020202020204" pitchFamily="34" charset="0"/>
              </a:rPr>
              <a:t>should include the retesting of any failures this could be supported by annotated before and after screenshots in evidencing the results of testing</a:t>
            </a:r>
            <a:r>
              <a:rPr lang="en-GB" sz="1600" dirty="0" smtClean="0">
                <a:latin typeface="Arial" panose="020B0604020202020204" pitchFamily="34" charset="0"/>
                <a:cs typeface="Arial" panose="020B0604020202020204" pitchFamily="34" charset="0"/>
              </a:rPr>
              <a:t>.</a:t>
            </a:r>
          </a:p>
          <a:p>
            <a:pPr marL="0" lvl="1" indent="0">
              <a:spcAft>
                <a:spcPts val="0"/>
              </a:spcAft>
              <a:buNone/>
              <a:defRPr/>
            </a:pPr>
            <a:r>
              <a:rPr lang="en-GB" sz="1600" b="1" dirty="0" smtClean="0">
                <a:solidFill>
                  <a:srgbClr val="FF0000"/>
                </a:solidFill>
                <a:latin typeface="Arial" panose="020B0604020202020204" pitchFamily="34" charset="0"/>
                <a:cs typeface="Arial" panose="020B0604020202020204" pitchFamily="34" charset="0"/>
              </a:rPr>
              <a:t>M3.3 </a:t>
            </a:r>
            <a:r>
              <a:rPr lang="en-GB" sz="1600" b="1" dirty="0">
                <a:solidFill>
                  <a:srgbClr val="FF0000"/>
                </a:solidFill>
                <a:latin typeface="Arial" panose="020B0604020202020204" pitchFamily="34" charset="0"/>
                <a:cs typeface="Arial" panose="020B0604020202020204" pitchFamily="34" charset="0"/>
              </a:rPr>
              <a:t>– Task </a:t>
            </a:r>
            <a:r>
              <a:rPr lang="en-GB" sz="1600" b="1" dirty="0" smtClean="0">
                <a:solidFill>
                  <a:srgbClr val="FF0000"/>
                </a:solidFill>
                <a:latin typeface="Arial" panose="020B0604020202020204" pitchFamily="34" charset="0"/>
                <a:cs typeface="Arial" panose="020B0604020202020204" pitchFamily="34" charset="0"/>
              </a:rPr>
              <a:t>13 </a:t>
            </a:r>
            <a:r>
              <a:rPr lang="en-GB" sz="1600" b="1" dirty="0">
                <a:solidFill>
                  <a:srgbClr val="FF0000"/>
                </a:solidFill>
                <a:latin typeface="Arial" panose="020B0604020202020204" pitchFamily="34" charset="0"/>
                <a:cs typeface="Arial" panose="020B0604020202020204" pitchFamily="34" charset="0"/>
              </a:rPr>
              <a:t>–</a:t>
            </a:r>
            <a:r>
              <a:rPr lang="en-GB" sz="1600" dirty="0">
                <a:solidFill>
                  <a:srgbClr val="FF0000"/>
                </a:solidFill>
                <a:latin typeface="Arial" panose="020B0604020202020204" pitchFamily="34" charset="0"/>
                <a:cs typeface="Arial" panose="020B0604020202020204" pitchFamily="34" charset="0"/>
              </a:rPr>
              <a:t> Create and present an </a:t>
            </a:r>
            <a:r>
              <a:rPr lang="en-GB" sz="1600" dirty="0">
                <a:solidFill>
                  <a:srgbClr val="FF0000"/>
                </a:solidFill>
                <a:latin typeface="Arial" panose="020B0604020202020204" pitchFamily="34" charset="0"/>
                <a:cs typeface="Arial" panose="020B0604020202020204" pitchFamily="34" charset="0"/>
                <a:hlinkClick r:id="rId2" action="ppaction://hlinkfile"/>
              </a:rPr>
              <a:t>acceptance testing form </a:t>
            </a:r>
            <a:r>
              <a:rPr lang="en-GB" sz="1600" dirty="0">
                <a:solidFill>
                  <a:srgbClr val="FF0000"/>
                </a:solidFill>
                <a:latin typeface="Arial" panose="020B0604020202020204" pitchFamily="34" charset="0"/>
                <a:cs typeface="Arial" panose="020B0604020202020204" pitchFamily="34" charset="0"/>
              </a:rPr>
              <a:t>to the client.</a:t>
            </a:r>
            <a:endParaRPr lang="en-US" sz="1600" dirty="0">
              <a:solidFill>
                <a:srgbClr val="FF0000"/>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78378397"/>
              </p:ext>
            </p:extLst>
          </p:nvPr>
        </p:nvGraphicFramePr>
        <p:xfrm>
          <a:off x="251717" y="2486784"/>
          <a:ext cx="8640763" cy="1158240"/>
        </p:xfrm>
        <a:graphic>
          <a:graphicData uri="http://schemas.openxmlformats.org/drawingml/2006/table">
            <a:tbl>
              <a:tblPr firstRow="1" bandRow="1">
                <a:tableStyleId>{69CF1AB2-1976-4502-BF36-3FF5EA218861}</a:tableStyleId>
              </a:tblPr>
              <a:tblGrid>
                <a:gridCol w="1378105"/>
                <a:gridCol w="1285994"/>
                <a:gridCol w="1328562"/>
                <a:gridCol w="1743038"/>
                <a:gridCol w="1234652"/>
                <a:gridCol w="1670412"/>
              </a:tblGrid>
              <a:tr h="37084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tx1"/>
                          </a:solidFill>
                          <a:latin typeface="Calibri" panose="020F0502020204030204" pitchFamily="34" charset="0"/>
                          <a:cs typeface="Calibri" pitchFamily="34" charset="0"/>
                        </a:rPr>
                        <a:t>Device</a:t>
                      </a:r>
                      <a:r>
                        <a:rPr lang="en-GB" sz="1600" b="0" baseline="0" dirty="0" smtClean="0">
                          <a:solidFill>
                            <a:schemeClr val="tx1"/>
                          </a:solidFill>
                          <a:latin typeface="Calibri" panose="020F0502020204030204" pitchFamily="34" charset="0"/>
                          <a:cs typeface="Calibri" pitchFamily="34" charset="0"/>
                        </a:rPr>
                        <a:t> Drivers</a:t>
                      </a:r>
                      <a:endParaRPr lang="en-GB" sz="1600" b="0" dirty="0">
                        <a:solidFill>
                          <a:schemeClr val="tx1"/>
                        </a:solidFill>
                        <a:latin typeface="Calibri" panose="020F0502020204030204" pitchFamily="34" charset="0"/>
                        <a:cs typeface="Calibri" pitchFamily="34" charset="0"/>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tx1"/>
                          </a:solidFill>
                          <a:latin typeface="Calibri" panose="020F0502020204030204" pitchFamily="34" charset="0"/>
                          <a:cs typeface="Calibri" pitchFamily="34" charset="0"/>
                        </a:rPr>
                        <a:t>Account status</a:t>
                      </a:r>
                      <a:endParaRPr lang="en-GB" sz="1600" b="0" dirty="0">
                        <a:solidFill>
                          <a:schemeClr val="tx1"/>
                        </a:solidFill>
                        <a:latin typeface="Calibri" panose="020F0502020204030204" pitchFamily="34" charset="0"/>
                        <a:cs typeface="Calibri" pitchFamily="34" charset="0"/>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1600" b="0" dirty="0" smtClean="0">
                          <a:latin typeface="Calibri" pitchFamily="34" charset="0"/>
                          <a:cs typeface="Calibri" pitchFamily="34" charset="0"/>
                        </a:rPr>
                        <a:t>Accessibility</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1600" b="0" dirty="0" smtClean="0">
                          <a:latin typeface="Calibri" pitchFamily="34" charset="0"/>
                          <a:cs typeface="Calibri" pitchFamily="34" charset="0"/>
                        </a:rPr>
                        <a:t>Screen Resolution and Shortcuts</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1600" b="0" dirty="0" smtClean="0">
                          <a:latin typeface="Calibri" pitchFamily="34" charset="0"/>
                          <a:cs typeface="Calibri" pitchFamily="34" charset="0"/>
                        </a:rPr>
                        <a:t>Accessibility Options</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1600" b="0" dirty="0" smtClean="0">
                          <a:latin typeface="Calibri" pitchFamily="34" charset="0"/>
                          <a:cs typeface="Calibri" pitchFamily="34" charset="0"/>
                        </a:rPr>
                        <a:t>Language</a:t>
                      </a:r>
                      <a:r>
                        <a:rPr lang="en-GB" sz="1600" b="0" baseline="0" dirty="0" smtClean="0">
                          <a:latin typeface="Calibri" pitchFamily="34" charset="0"/>
                          <a:cs typeface="Calibri" pitchFamily="34" charset="0"/>
                        </a:rPr>
                        <a:t> Settings</a:t>
                      </a:r>
                      <a:endParaRPr lang="en-GB" sz="1600" b="0" dirty="0" smtClean="0">
                        <a:latin typeface="Calibri" pitchFamily="34" charset="0"/>
                        <a:cs typeface="Calibri" pitchFamily="34" charset="0"/>
                      </a:endParaRPr>
                    </a:p>
                  </a:txBody>
                  <a:tcPr/>
                </a:tc>
              </a:tr>
              <a:tr h="370840">
                <a:tc>
                  <a:txBody>
                    <a:bodyPr/>
                    <a:lstStyle/>
                    <a:p>
                      <a:pPr algn="ctr"/>
                      <a:r>
                        <a:rPr lang="en-GB" sz="1600" b="0" dirty="0" smtClean="0">
                          <a:solidFill>
                            <a:schemeClr val="tx1"/>
                          </a:solidFill>
                          <a:latin typeface="Calibri" panose="020F0502020204030204" pitchFamily="34" charset="0"/>
                          <a:cs typeface="Calibri" pitchFamily="34" charset="0"/>
                        </a:rPr>
                        <a:t>Virus Updates</a:t>
                      </a:r>
                      <a:endParaRPr lang="en-GB" sz="1600" b="0" dirty="0">
                        <a:solidFill>
                          <a:schemeClr val="tx1"/>
                        </a:solidFill>
                        <a:latin typeface="Calibri" panose="020F0502020204030204" pitchFamily="34" charset="0"/>
                        <a:cs typeface="Calibri" pitchFamily="34" charset="0"/>
                      </a:endParaRPr>
                    </a:p>
                  </a:txBody>
                  <a:tcPr/>
                </a:tc>
                <a:tc>
                  <a:txBody>
                    <a:bodyPr/>
                    <a:lstStyle/>
                    <a:p>
                      <a:pPr algn="ctr"/>
                      <a:r>
                        <a:rPr lang="en-GB" sz="1600" b="0" dirty="0" smtClean="0">
                          <a:solidFill>
                            <a:schemeClr val="tx1"/>
                          </a:solidFill>
                          <a:latin typeface="Calibri" panose="020F0502020204030204" pitchFamily="34" charset="0"/>
                          <a:cs typeface="Calibri" pitchFamily="34" charset="0"/>
                        </a:rPr>
                        <a:t>Firewall Status</a:t>
                      </a:r>
                      <a:endParaRPr lang="en-GB" sz="1600" b="0" dirty="0">
                        <a:solidFill>
                          <a:schemeClr val="tx1"/>
                        </a:solidFill>
                        <a:latin typeface="Calibri" panose="020F0502020204030204" pitchFamily="34" charset="0"/>
                        <a:cs typeface="Calibri" pitchFamily="34" charset="0"/>
                      </a:endParaRPr>
                    </a:p>
                  </a:txBody>
                  <a:tcPr/>
                </a:tc>
                <a:tc>
                  <a:txBody>
                    <a:bodyPr/>
                    <a:lstStyle/>
                    <a:p>
                      <a:pPr algn="ctr"/>
                      <a:r>
                        <a:rPr lang="en-GB" sz="1600" b="0" dirty="0" smtClean="0">
                          <a:solidFill>
                            <a:schemeClr val="tx1"/>
                          </a:solidFill>
                          <a:latin typeface="Calibri" panose="020F0502020204030204" pitchFamily="34" charset="0"/>
                          <a:cs typeface="Calibri" pitchFamily="34" charset="0"/>
                        </a:rPr>
                        <a:t>Customised toolbars</a:t>
                      </a:r>
                      <a:endParaRPr lang="en-GB" sz="1600" b="0" dirty="0">
                        <a:solidFill>
                          <a:schemeClr val="tx1"/>
                        </a:solidFill>
                        <a:latin typeface="Calibri" panose="020F0502020204030204" pitchFamily="34" charset="0"/>
                        <a:cs typeface="Calibri" pitchFamily="34" charset="0"/>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tx1"/>
                          </a:solidFill>
                          <a:latin typeface="Calibri" panose="020F0502020204030204" pitchFamily="34" charset="0"/>
                          <a:cs typeface="Calibri" pitchFamily="34" charset="0"/>
                        </a:rPr>
                        <a:t>Default File and Folder Locations</a:t>
                      </a:r>
                      <a:endParaRPr lang="en-GB" sz="1600" b="0" dirty="0">
                        <a:solidFill>
                          <a:schemeClr val="tx1"/>
                        </a:solidFill>
                        <a:latin typeface="Calibri" panose="020F0502020204030204" pitchFamily="34" charset="0"/>
                        <a:cs typeface="Calibri" pitchFamily="34" charset="0"/>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tx1"/>
                          </a:solidFill>
                          <a:latin typeface="Calibri" panose="020F0502020204030204" pitchFamily="34" charset="0"/>
                          <a:cs typeface="Calibri" pitchFamily="34" charset="0"/>
                        </a:rPr>
                        <a:t>Start</a:t>
                      </a:r>
                      <a:r>
                        <a:rPr lang="en-GB" sz="1600" b="0" baseline="0" dirty="0" smtClean="0">
                          <a:solidFill>
                            <a:schemeClr val="tx1"/>
                          </a:solidFill>
                          <a:latin typeface="Calibri" panose="020F0502020204030204" pitchFamily="34" charset="0"/>
                          <a:cs typeface="Calibri" pitchFamily="34" charset="0"/>
                        </a:rPr>
                        <a:t> up options</a:t>
                      </a:r>
                      <a:endParaRPr lang="en-GB" sz="1600" b="0" dirty="0">
                        <a:solidFill>
                          <a:schemeClr val="tx1"/>
                        </a:solidFill>
                        <a:latin typeface="Calibri" panose="020F0502020204030204" pitchFamily="34" charset="0"/>
                        <a:cs typeface="Calibri" pitchFamily="34" charset="0"/>
                      </a:endParaRPr>
                    </a:p>
                  </a:txBody>
                  <a:tcPr/>
                </a:tc>
                <a:tc>
                  <a:txBody>
                    <a:bodyPr/>
                    <a:lstStyle/>
                    <a:p>
                      <a:pPr algn="ctr"/>
                      <a:r>
                        <a:rPr lang="en-GB" sz="1600" b="0" dirty="0" smtClean="0">
                          <a:solidFill>
                            <a:schemeClr val="tx1"/>
                          </a:solidFill>
                          <a:latin typeface="Calibri" panose="020F0502020204030204" pitchFamily="34" charset="0"/>
                          <a:cs typeface="Calibri" pitchFamily="34" charset="0"/>
                        </a:rPr>
                        <a:t>Scandisk and Defragmentation</a:t>
                      </a:r>
                      <a:endParaRPr lang="en-GB" sz="1600" b="0" dirty="0">
                        <a:solidFill>
                          <a:schemeClr val="tx1"/>
                        </a:solidFill>
                        <a:latin typeface="Calibri" panose="020F0502020204030204" pitchFamily="34" charset="0"/>
                        <a:cs typeface="Calibri" pitchFamily="34" charset="0"/>
                      </a:endParaRPr>
                    </a:p>
                  </a:txBody>
                  <a:tcPr/>
                </a:tc>
              </a:tr>
            </a:tbl>
          </a:graphicData>
        </a:graphic>
      </p:graphicFrame>
    </p:spTree>
    <p:extLst>
      <p:ext uri="{BB962C8B-B14F-4D97-AF65-F5344CB8AC3E}">
        <p14:creationId xmlns:p14="http://schemas.microsoft.com/office/powerpoint/2010/main" val="2243991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0"/>
            <a:ext cx="7704856" cy="548680"/>
          </a:xfrm>
        </p:spPr>
        <p:txBody>
          <a:bodyPr>
            <a:noAutofit/>
          </a:bodyPr>
          <a:lstStyle/>
          <a:p>
            <a:r>
              <a:rPr lang="en-GB" dirty="0" smtClean="0"/>
              <a:t>D2.1 – Evaluating a System</a:t>
            </a:r>
            <a:endParaRPr lang="en-GB" sz="4000" b="1" dirty="0" smtClean="0"/>
          </a:p>
        </p:txBody>
      </p:sp>
      <p:sp>
        <p:nvSpPr>
          <p:cNvPr id="2" name="Rectangle 1"/>
          <p:cNvSpPr/>
          <p:nvPr/>
        </p:nvSpPr>
        <p:spPr>
          <a:xfrm>
            <a:off x="208675" y="1052736"/>
            <a:ext cx="8654642" cy="5586145"/>
          </a:xfrm>
          <a:prstGeom prst="rect">
            <a:avLst/>
          </a:prstGeom>
        </p:spPr>
        <p:txBody>
          <a:bodyPr wrap="square">
            <a:spAutoFit/>
          </a:bodyPr>
          <a:lstStyle/>
          <a:p>
            <a:pPr marL="354013" indent="-354013">
              <a:buClr>
                <a:srgbClr val="00B050"/>
              </a:buClr>
              <a:buSzPct val="68000"/>
              <a:buFont typeface="Wingdings 3" panose="05040102010807070707" pitchFamily="18" charset="2"/>
              <a:buChar char=""/>
              <a:tabLst>
                <a:tab pos="1792288" algn="l"/>
                <a:tab pos="3230563" algn="l"/>
                <a:tab pos="4668838" algn="l"/>
                <a:tab pos="6096000" algn="l"/>
              </a:tabLst>
            </a:pPr>
            <a:r>
              <a:rPr lang="en-US" sz="1700" dirty="0" smtClean="0">
                <a:latin typeface="Arial" panose="020B0604020202020204" pitchFamily="34" charset="0"/>
                <a:cs typeface="Arial" panose="020B0604020202020204" pitchFamily="34" charset="0"/>
              </a:rPr>
              <a:t>For D2 you need to create a report on the system and all the tests you have done for the setup and usage. Create a report with the following headings and explain, with the line of the test and more detailed feedback on the results the following:</a:t>
            </a:r>
          </a:p>
          <a:p>
            <a:pPr marL="811213" lvl="1" indent="-354013">
              <a:buClr>
                <a:srgbClr val="00B050"/>
              </a:buClr>
              <a:buSzPct val="68000"/>
              <a:buFont typeface="Wingdings 3" panose="05040102010807070707" pitchFamily="18" charset="2"/>
              <a:buChar char=""/>
              <a:tabLst>
                <a:tab pos="1792288" algn="l"/>
                <a:tab pos="3230563" algn="l"/>
                <a:tab pos="4668838" algn="l"/>
                <a:tab pos="6096000" algn="l"/>
              </a:tabLst>
            </a:pPr>
            <a:r>
              <a:rPr lang="en-US" sz="1700" dirty="0" smtClean="0">
                <a:latin typeface="Arial" panose="020B0604020202020204" pitchFamily="34" charset="0"/>
                <a:cs typeface="Arial" panose="020B0604020202020204" pitchFamily="34" charset="0"/>
              </a:rPr>
              <a:t>Hardware installation process</a:t>
            </a:r>
          </a:p>
          <a:p>
            <a:pPr marL="811213" lvl="1" indent="-354013">
              <a:buClr>
                <a:srgbClr val="00B050"/>
              </a:buClr>
              <a:buSzPct val="68000"/>
              <a:buFont typeface="Wingdings 3" panose="05040102010807070707" pitchFamily="18" charset="2"/>
              <a:buChar char=""/>
              <a:tabLst>
                <a:tab pos="1792288" algn="l"/>
                <a:tab pos="3230563" algn="l"/>
                <a:tab pos="4668838" algn="l"/>
                <a:tab pos="6096000" algn="l"/>
              </a:tabLst>
            </a:pPr>
            <a:r>
              <a:rPr lang="en-US" sz="1700" dirty="0" smtClean="0">
                <a:latin typeface="Arial" panose="020B0604020202020204" pitchFamily="34" charset="0"/>
                <a:cs typeface="Arial" panose="020B0604020202020204" pitchFamily="34" charset="0"/>
              </a:rPr>
              <a:t>OS installation process</a:t>
            </a:r>
          </a:p>
          <a:p>
            <a:pPr marL="811213" lvl="1" indent="-354013">
              <a:buClr>
                <a:srgbClr val="00B050"/>
              </a:buClr>
              <a:buSzPct val="68000"/>
              <a:buFont typeface="Wingdings 3" panose="05040102010807070707" pitchFamily="18" charset="2"/>
              <a:buChar char=""/>
              <a:tabLst>
                <a:tab pos="1792288" algn="l"/>
                <a:tab pos="3230563" algn="l"/>
                <a:tab pos="4668838" algn="l"/>
                <a:tab pos="6096000" algn="l"/>
              </a:tabLst>
            </a:pPr>
            <a:r>
              <a:rPr lang="en-US" sz="1700" dirty="0" smtClean="0">
                <a:latin typeface="Arial" panose="020B0604020202020204" pitchFamily="34" charset="0"/>
                <a:cs typeface="Arial" panose="020B0604020202020204" pitchFamily="34" charset="0"/>
              </a:rPr>
              <a:t>Hardware configuration within OS</a:t>
            </a:r>
          </a:p>
          <a:p>
            <a:pPr marL="811213" lvl="1" indent="-354013">
              <a:buClr>
                <a:srgbClr val="00B050"/>
              </a:buClr>
              <a:buSzPct val="68000"/>
              <a:buFont typeface="Wingdings 3" panose="05040102010807070707" pitchFamily="18" charset="2"/>
              <a:buChar char=""/>
              <a:tabLst>
                <a:tab pos="1792288" algn="l"/>
                <a:tab pos="3230563" algn="l"/>
                <a:tab pos="4668838" algn="l"/>
                <a:tab pos="6096000" algn="l"/>
              </a:tabLst>
            </a:pPr>
            <a:r>
              <a:rPr lang="en-US" sz="1700" dirty="0" smtClean="0">
                <a:latin typeface="Arial" panose="020B0604020202020204" pitchFamily="34" charset="0"/>
                <a:cs typeface="Arial" panose="020B0604020202020204" pitchFamily="34" charset="0"/>
              </a:rPr>
              <a:t>Desktop Configuration</a:t>
            </a:r>
          </a:p>
          <a:p>
            <a:pPr marL="811213" lvl="1" indent="-354013">
              <a:buClr>
                <a:srgbClr val="00B050"/>
              </a:buClr>
              <a:buSzPct val="68000"/>
              <a:buFont typeface="Wingdings 3" panose="05040102010807070707" pitchFamily="18" charset="2"/>
              <a:buChar char=""/>
              <a:tabLst>
                <a:tab pos="1792288" algn="l"/>
                <a:tab pos="3230563" algn="l"/>
                <a:tab pos="4668838" algn="l"/>
                <a:tab pos="6096000" algn="l"/>
              </a:tabLst>
            </a:pPr>
            <a:r>
              <a:rPr lang="en-US" sz="1700" dirty="0" smtClean="0">
                <a:latin typeface="Arial" panose="020B0604020202020204" pitchFamily="34" charset="0"/>
                <a:cs typeface="Arial" panose="020B0604020202020204" pitchFamily="34" charset="0"/>
              </a:rPr>
              <a:t>Application configuration</a:t>
            </a:r>
          </a:p>
          <a:p>
            <a:pPr marL="811213" lvl="1" indent="-354013">
              <a:buClr>
                <a:srgbClr val="00B050"/>
              </a:buClr>
              <a:buSzPct val="68000"/>
              <a:buFont typeface="Wingdings 3" panose="05040102010807070707" pitchFamily="18" charset="2"/>
              <a:buChar char=""/>
              <a:tabLst>
                <a:tab pos="1792288" algn="l"/>
                <a:tab pos="3230563" algn="l"/>
                <a:tab pos="4668838" algn="l"/>
                <a:tab pos="6096000" algn="l"/>
              </a:tabLst>
            </a:pPr>
            <a:r>
              <a:rPr lang="en-US" sz="1700" dirty="0" smtClean="0">
                <a:latin typeface="Arial" panose="020B0604020202020204" pitchFamily="34" charset="0"/>
                <a:cs typeface="Arial" panose="020B0604020202020204" pitchFamily="34" charset="0"/>
              </a:rPr>
              <a:t>Accessibility options</a:t>
            </a:r>
          </a:p>
          <a:p>
            <a:pPr marL="811213" lvl="1" indent="-354013">
              <a:buClr>
                <a:srgbClr val="00B050"/>
              </a:buClr>
              <a:buSzPct val="68000"/>
              <a:buFont typeface="Wingdings 3" panose="05040102010807070707" pitchFamily="18" charset="2"/>
              <a:buChar char=""/>
              <a:tabLst>
                <a:tab pos="1792288" algn="l"/>
                <a:tab pos="3230563" algn="l"/>
                <a:tab pos="4668838" algn="l"/>
                <a:tab pos="6096000" algn="l"/>
              </a:tabLst>
            </a:pPr>
            <a:r>
              <a:rPr lang="en-US" sz="1700" dirty="0" smtClean="0">
                <a:latin typeface="Arial" panose="020B0604020202020204" pitchFamily="34" charset="0"/>
                <a:cs typeface="Arial" panose="020B0604020202020204" pitchFamily="34" charset="0"/>
              </a:rPr>
              <a:t>Network Setup</a:t>
            </a:r>
          </a:p>
          <a:p>
            <a:pPr marL="811213" lvl="1" indent="-354013">
              <a:buClr>
                <a:srgbClr val="00B050"/>
              </a:buClr>
              <a:buSzPct val="68000"/>
              <a:buFont typeface="Wingdings 3" panose="05040102010807070707" pitchFamily="18" charset="2"/>
              <a:buChar char=""/>
              <a:tabLst>
                <a:tab pos="1792288" algn="l"/>
                <a:tab pos="3230563" algn="l"/>
                <a:tab pos="4668838" algn="l"/>
                <a:tab pos="6096000" algn="l"/>
              </a:tabLst>
            </a:pPr>
            <a:r>
              <a:rPr lang="en-US" sz="1700" dirty="0" smtClean="0">
                <a:latin typeface="Arial" panose="020B0604020202020204" pitchFamily="34" charset="0"/>
                <a:cs typeface="Arial" panose="020B0604020202020204" pitchFamily="34" charset="0"/>
              </a:rPr>
              <a:t>Identify resolutions and recommend future precautions.</a:t>
            </a:r>
            <a:endParaRPr lang="en-US" sz="1700" dirty="0">
              <a:latin typeface="Arial" panose="020B0604020202020204" pitchFamily="34" charset="0"/>
              <a:cs typeface="Arial" panose="020B0604020202020204" pitchFamily="34" charset="0"/>
            </a:endParaRPr>
          </a:p>
          <a:p>
            <a:r>
              <a:rPr lang="en-US" sz="1700" b="1" dirty="0" smtClean="0">
                <a:solidFill>
                  <a:srgbClr val="FF0000"/>
                </a:solidFill>
              </a:rPr>
              <a:t>D2.1 – Task 14 - </a:t>
            </a:r>
            <a:r>
              <a:rPr lang="en-US" sz="1700" dirty="0" smtClean="0">
                <a:solidFill>
                  <a:srgbClr val="FF0000"/>
                </a:solidFill>
              </a:rPr>
              <a:t>Evaluate </a:t>
            </a:r>
            <a:r>
              <a:rPr lang="en-US" sz="1700" dirty="0">
                <a:solidFill>
                  <a:srgbClr val="FF0000"/>
                </a:solidFill>
              </a:rPr>
              <a:t>the results from their testing in P5, P6 and M3. </a:t>
            </a:r>
            <a:endParaRPr lang="en-US" sz="1700" dirty="0" smtClean="0">
              <a:solidFill>
                <a:srgbClr val="FF0000"/>
              </a:solidFill>
            </a:endParaRPr>
          </a:p>
          <a:p>
            <a:pPr marL="354013" indent="-354013">
              <a:buClr>
                <a:srgbClr val="00B050"/>
              </a:buClr>
              <a:buSzPct val="68000"/>
              <a:buFont typeface="Wingdings 3" panose="05040102010807070707" pitchFamily="18" charset="2"/>
              <a:buChar char=""/>
              <a:tabLst>
                <a:tab pos="1792288" algn="l"/>
                <a:tab pos="3230563" algn="l"/>
                <a:tab pos="4668838" algn="l"/>
                <a:tab pos="6096000" algn="l"/>
              </a:tabLst>
            </a:pPr>
            <a:r>
              <a:rPr lang="en-US" sz="1700" dirty="0" smtClean="0">
                <a:latin typeface="Arial" panose="020B0604020202020204" pitchFamily="34" charset="0"/>
                <a:cs typeface="Arial" panose="020B0604020202020204" pitchFamily="34" charset="0"/>
              </a:rPr>
              <a:t>For D2.2 you need to identify improvements to the system and the manner of setting up the system. An example of a suggested improvement is on the next slide. These need to take two forms:</a:t>
            </a:r>
          </a:p>
          <a:p>
            <a:pPr marL="354013" indent="-354013">
              <a:buClr>
                <a:srgbClr val="00B050"/>
              </a:buClr>
              <a:buSzPct val="68000"/>
              <a:buFont typeface="Wingdings 3" panose="05040102010807070707" pitchFamily="18" charset="2"/>
              <a:buChar char=""/>
              <a:tabLst>
                <a:tab pos="1792288" algn="l"/>
                <a:tab pos="3230563" algn="l"/>
                <a:tab pos="4668838" algn="l"/>
                <a:tab pos="6096000" algn="l"/>
              </a:tabLst>
            </a:pPr>
            <a:r>
              <a:rPr lang="en-US" sz="1700" dirty="0" smtClean="0">
                <a:latin typeface="Arial" panose="020B0604020202020204" pitchFamily="34" charset="0"/>
                <a:cs typeface="Arial" panose="020B0604020202020204" pitchFamily="34" charset="0"/>
              </a:rPr>
              <a:t>Identify </a:t>
            </a:r>
            <a:r>
              <a:rPr lang="en-US" sz="1700" dirty="0">
                <a:latin typeface="Arial" panose="020B0604020202020204" pitchFamily="34" charset="0"/>
                <a:cs typeface="Arial" panose="020B0604020202020204" pitchFamily="34" charset="0"/>
              </a:rPr>
              <a:t>improvements</a:t>
            </a:r>
          </a:p>
          <a:p>
            <a:pPr marL="354013" indent="-354013">
              <a:buClr>
                <a:srgbClr val="00B050"/>
              </a:buClr>
              <a:buSzPct val="68000"/>
              <a:buFont typeface="Wingdings 3" panose="05040102010807070707" pitchFamily="18" charset="2"/>
              <a:buChar char=""/>
              <a:tabLst>
                <a:tab pos="1792288" algn="l"/>
                <a:tab pos="3230563" algn="l"/>
                <a:tab pos="4668838" algn="l"/>
                <a:tab pos="6096000" algn="l"/>
              </a:tabLst>
            </a:pPr>
            <a:r>
              <a:rPr lang="en-US" sz="1700" dirty="0" smtClean="0">
                <a:latin typeface="Arial" panose="020B0604020202020204" pitchFamily="34" charset="0"/>
                <a:cs typeface="Arial" panose="020B0604020202020204" pitchFamily="34" charset="0"/>
              </a:rPr>
              <a:t>Meeting </a:t>
            </a:r>
            <a:r>
              <a:rPr lang="en-US" sz="1700" dirty="0">
                <a:latin typeface="Arial" panose="020B0604020202020204" pitchFamily="34" charset="0"/>
                <a:cs typeface="Arial" panose="020B0604020202020204" pitchFamily="34" charset="0"/>
              </a:rPr>
              <a:t>stakeholder </a:t>
            </a:r>
            <a:r>
              <a:rPr lang="en-US" sz="1700" dirty="0" smtClean="0">
                <a:latin typeface="Arial" panose="020B0604020202020204" pitchFamily="34" charset="0"/>
                <a:cs typeface="Arial" panose="020B0604020202020204" pitchFamily="34" charset="0"/>
              </a:rPr>
              <a:t>requirements</a:t>
            </a:r>
          </a:p>
          <a:p>
            <a:pPr>
              <a:buClr>
                <a:srgbClr val="00B050"/>
              </a:buClr>
              <a:buSzPct val="68000"/>
              <a:tabLst>
                <a:tab pos="1792288" algn="l"/>
                <a:tab pos="3230563" algn="l"/>
                <a:tab pos="4668838" algn="l"/>
                <a:tab pos="6096000" algn="l"/>
              </a:tabLst>
            </a:pPr>
            <a:r>
              <a:rPr lang="en-US" sz="1700" b="1" dirty="0">
                <a:solidFill>
                  <a:srgbClr val="FF0000"/>
                </a:solidFill>
              </a:rPr>
              <a:t>D2.2 – Task </a:t>
            </a:r>
            <a:r>
              <a:rPr lang="en-US" sz="1700" b="1" dirty="0" smtClean="0">
                <a:solidFill>
                  <a:srgbClr val="FF0000"/>
                </a:solidFill>
              </a:rPr>
              <a:t>15 </a:t>
            </a:r>
            <a:r>
              <a:rPr lang="en-US" sz="1700" b="1" dirty="0">
                <a:solidFill>
                  <a:srgbClr val="FF0000"/>
                </a:solidFill>
              </a:rPr>
              <a:t>–</a:t>
            </a:r>
            <a:r>
              <a:rPr lang="en-US" sz="1700" dirty="0">
                <a:solidFill>
                  <a:srgbClr val="FF0000"/>
                </a:solidFill>
              </a:rPr>
              <a:t> Recommend improvements to the system. This could </a:t>
            </a:r>
            <a:r>
              <a:rPr lang="en-US" sz="1700" dirty="0" smtClean="0">
                <a:solidFill>
                  <a:srgbClr val="FF0000"/>
                </a:solidFill>
              </a:rPr>
              <a:t>be</a:t>
            </a:r>
            <a:r>
              <a:rPr lang="en-US" sz="1700" dirty="0">
                <a:solidFill>
                  <a:srgbClr val="FF0000"/>
                </a:solidFill>
              </a:rPr>
              <a:t> in the form of a report supported by the analysis of the test results</a:t>
            </a:r>
            <a:r>
              <a:rPr lang="en-US" sz="1700" dirty="0" smtClean="0">
                <a:solidFill>
                  <a:srgbClr val="FF0000"/>
                </a:solidFill>
              </a:rPr>
              <a:t>.</a:t>
            </a:r>
          </a:p>
          <a:p>
            <a:pPr marL="285750" indent="-285750">
              <a:buClr>
                <a:srgbClr val="00B050"/>
              </a:buClr>
              <a:buSzPct val="68000"/>
              <a:buFont typeface="Arial" panose="020B0604020202020204" pitchFamily="34" charset="0"/>
              <a:buChar char="►"/>
              <a:tabLst>
                <a:tab pos="1792288" algn="l"/>
                <a:tab pos="3230563" algn="l"/>
                <a:tab pos="4668838" algn="l"/>
                <a:tab pos="6096000" algn="l"/>
              </a:tabLst>
            </a:pPr>
            <a:r>
              <a:rPr lang="en-GB" sz="1700" dirty="0">
                <a:latin typeface="Arial" panose="020B0604020202020204" pitchFamily="34" charset="0"/>
                <a:cs typeface="Arial" panose="020B0604020202020204" pitchFamily="34" charset="0"/>
              </a:rPr>
              <a:t>Give a detailed justification why these changes were made and how they will improve the functionality of the System.</a:t>
            </a:r>
          </a:p>
        </p:txBody>
      </p:sp>
    </p:spTree>
    <p:extLst>
      <p:ext uri="{BB962C8B-B14F-4D97-AF65-F5344CB8AC3E}">
        <p14:creationId xmlns:p14="http://schemas.microsoft.com/office/powerpoint/2010/main" val="3897970857"/>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Autofit/>
          </a:bodyPr>
          <a:lstStyle/>
          <a:p>
            <a:r>
              <a:rPr lang="en-GB" sz="3600" dirty="0" smtClean="0"/>
              <a:t>D2.2 </a:t>
            </a:r>
            <a:r>
              <a:rPr lang="en-GB" sz="3600" dirty="0"/>
              <a:t>– </a:t>
            </a:r>
            <a:r>
              <a:rPr lang="en-GB" sz="3600" dirty="0" smtClean="0"/>
              <a:t>Suggested Improvements</a:t>
            </a:r>
            <a:endParaRPr lang="en-GB" sz="3400" dirty="0"/>
          </a:p>
        </p:txBody>
      </p:sp>
      <p:sp>
        <p:nvSpPr>
          <p:cNvPr id="2" name="Content Placeholder 1"/>
          <p:cNvSpPr>
            <a:spLocks noGrp="1"/>
          </p:cNvSpPr>
          <p:nvPr>
            <p:ph idx="4294967295"/>
          </p:nvPr>
        </p:nvSpPr>
        <p:spPr>
          <a:xfrm>
            <a:off x="205458" y="1052736"/>
            <a:ext cx="6310760" cy="5443538"/>
          </a:xfrm>
        </p:spPr>
        <p:txBody>
          <a:bodyPr>
            <a:noAutofit/>
          </a:bodyPr>
          <a:lstStyle/>
          <a:p>
            <a:pPr marL="255588" indent="-255588">
              <a:spcAft>
                <a:spcPts val="0"/>
              </a:spcAft>
            </a:pPr>
            <a:r>
              <a:rPr lang="en-GB" sz="1800" dirty="0" smtClean="0">
                <a:latin typeface="Arial" panose="020B0604020202020204" pitchFamily="34" charset="0"/>
                <a:cs typeface="Arial" panose="020B0604020202020204" pitchFamily="34" charset="0"/>
              </a:rPr>
              <a:t>With the testing done and the system ready to be used, you need to make some forward planning decisions to keep the system functioning happily. These are things that can be pre-set so the user does not realise they are happening.</a:t>
            </a:r>
          </a:p>
          <a:p>
            <a:pPr lvl="1">
              <a:spcAft>
                <a:spcPts val="0"/>
              </a:spcAft>
            </a:pPr>
            <a:r>
              <a:rPr lang="en-GB" sz="1800" dirty="0" smtClean="0">
                <a:latin typeface="Arial" panose="020B0604020202020204" pitchFamily="34" charset="0"/>
                <a:cs typeface="Arial" panose="020B0604020202020204" pitchFamily="34" charset="0"/>
              </a:rPr>
              <a:t>Configure the Virus Checker for updates and schedule a scan once a week.</a:t>
            </a:r>
          </a:p>
          <a:p>
            <a:pPr lvl="1">
              <a:spcAft>
                <a:spcPts val="0"/>
              </a:spcAft>
            </a:pPr>
            <a:r>
              <a:rPr lang="en-GB" sz="1800" dirty="0" smtClean="0">
                <a:latin typeface="Arial" panose="020B0604020202020204" pitchFamily="34" charset="0"/>
                <a:cs typeface="Arial" panose="020B0604020202020204" pitchFamily="34" charset="0"/>
              </a:rPr>
              <a:t>Configure the Firewall to update once a week when the machine is likely to used the least or not at all.</a:t>
            </a:r>
          </a:p>
          <a:p>
            <a:pPr lvl="1">
              <a:spcAft>
                <a:spcPts val="0"/>
              </a:spcAft>
            </a:pPr>
            <a:r>
              <a:rPr lang="en-GB" sz="1800" dirty="0" smtClean="0">
                <a:latin typeface="Arial" panose="020B0604020202020204" pitchFamily="34" charset="0"/>
                <a:cs typeface="Arial" panose="020B0604020202020204" pitchFamily="34" charset="0"/>
              </a:rPr>
              <a:t>Create a System Restore Point</a:t>
            </a:r>
          </a:p>
          <a:p>
            <a:pPr lvl="1">
              <a:spcAft>
                <a:spcPts val="0"/>
              </a:spcAft>
            </a:pPr>
            <a:r>
              <a:rPr lang="en-GB" sz="1800" dirty="0" smtClean="0">
                <a:latin typeface="Arial" panose="020B0604020202020204" pitchFamily="34" charset="0"/>
                <a:cs typeface="Arial" panose="020B0604020202020204" pitchFamily="34" charset="0"/>
              </a:rPr>
              <a:t>Configure the Windows updates to check every time the system goes online for device and system updates.</a:t>
            </a:r>
            <a:endParaRPr lang="en-GB" sz="1800" dirty="0">
              <a:latin typeface="Arial" panose="020B0604020202020204" pitchFamily="34" charset="0"/>
              <a:cs typeface="Arial" panose="020B0604020202020204" pitchFamily="34" charset="0"/>
            </a:endParaRPr>
          </a:p>
          <a:p>
            <a:pPr lvl="1">
              <a:spcAft>
                <a:spcPts val="0"/>
              </a:spcAft>
            </a:pPr>
            <a:r>
              <a:rPr lang="en-GB" sz="1800" dirty="0" smtClean="0">
                <a:latin typeface="Arial" panose="020B0604020202020204" pitchFamily="34" charset="0"/>
                <a:cs typeface="Arial" panose="020B0604020202020204" pitchFamily="34" charset="0"/>
              </a:rPr>
              <a:t>Configure the backup file and location of the Office applications so they save every 15mins into a location different from the default file location.</a:t>
            </a:r>
          </a:p>
          <a:p>
            <a:pPr marL="255588" indent="-255588">
              <a:spcAft>
                <a:spcPts val="0"/>
              </a:spcAft>
            </a:pPr>
            <a:r>
              <a:rPr lang="en-GB" sz="1800" dirty="0" smtClean="0">
                <a:latin typeface="Arial" panose="020B0604020202020204" pitchFamily="34" charset="0"/>
                <a:cs typeface="Arial" panose="020B0604020202020204" pitchFamily="34" charset="0"/>
              </a:rPr>
              <a:t>Explain the importance of doing this and the benefits this will have to the user.</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8677" b="42941"/>
          <a:stretch/>
        </p:blipFill>
        <p:spPr bwMode="auto">
          <a:xfrm>
            <a:off x="6542362" y="1082014"/>
            <a:ext cx="2303323" cy="1296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4682414"/>
            <a:ext cx="2348245" cy="19149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9454" b="26232"/>
          <a:stretch/>
        </p:blipFill>
        <p:spPr bwMode="auto">
          <a:xfrm>
            <a:off x="6542362" y="2666190"/>
            <a:ext cx="2304256" cy="16948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7334450" y="3962333"/>
            <a:ext cx="864096" cy="398687"/>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7325785" y="1946110"/>
            <a:ext cx="1538676" cy="398687"/>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258290" y="5042454"/>
            <a:ext cx="1084272" cy="398687"/>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p:cNvGraphicFramePr>
            <a:graphicFrameLocks noGrp="1"/>
          </p:cNvGraphicFramePr>
          <p:nvPr>
            <p:extLst>
              <p:ext uri="{D42A27DB-BD31-4B8C-83A1-F6EECF244321}">
                <p14:modId xmlns:p14="http://schemas.microsoft.com/office/powerpoint/2010/main" val="2870889279"/>
              </p:ext>
            </p:extLst>
          </p:nvPr>
        </p:nvGraphicFramePr>
        <p:xfrm>
          <a:off x="251520" y="6237312"/>
          <a:ext cx="6192688" cy="370840"/>
        </p:xfrm>
        <a:graphic>
          <a:graphicData uri="http://schemas.openxmlformats.org/drawingml/2006/table">
            <a:tbl>
              <a:tblPr firstRow="1" bandRow="1">
                <a:tableStyleId>{5C22544A-7EE6-4342-B048-85BDC9FD1C3A}</a:tableStyleId>
              </a:tblPr>
              <a:tblGrid>
                <a:gridCol w="1238538"/>
                <a:gridCol w="809665"/>
                <a:gridCol w="1243552"/>
                <a:gridCol w="1662395"/>
                <a:gridCol w="1238538"/>
              </a:tblGrid>
              <a:tr h="370840">
                <a:tc>
                  <a:txBody>
                    <a:bodyPr/>
                    <a:lstStyle/>
                    <a:p>
                      <a:pPr algn="ctr"/>
                      <a:r>
                        <a:rPr lang="en-GB" sz="1400" dirty="0" smtClean="0">
                          <a:latin typeface="Calibri" pitchFamily="34" charset="0"/>
                          <a:cs typeface="Calibri" pitchFamily="34" charset="0"/>
                        </a:rPr>
                        <a:t>Virus Checker</a:t>
                      </a:r>
                      <a:endParaRPr lang="en-GB" sz="1400" dirty="0">
                        <a:latin typeface="Calibri" pitchFamily="34" charset="0"/>
                        <a:cs typeface="Calibri" pitchFamily="34" charset="0"/>
                      </a:endParaRPr>
                    </a:p>
                  </a:txBody>
                  <a:tcPr/>
                </a:tc>
                <a:tc>
                  <a:txBody>
                    <a:bodyPr/>
                    <a:lstStyle/>
                    <a:p>
                      <a:pPr algn="ctr"/>
                      <a:r>
                        <a:rPr lang="en-GB" sz="1400" dirty="0" smtClean="0">
                          <a:latin typeface="Calibri" pitchFamily="34" charset="0"/>
                          <a:cs typeface="Calibri" pitchFamily="34" charset="0"/>
                        </a:rPr>
                        <a:t>Firewall</a:t>
                      </a:r>
                      <a:endParaRPr lang="en-GB" sz="1400" dirty="0">
                        <a:latin typeface="Calibri" pitchFamily="34" charset="0"/>
                        <a:cs typeface="Calibri" pitchFamily="34" charset="0"/>
                      </a:endParaRPr>
                    </a:p>
                  </a:txBody>
                  <a:tcPr/>
                </a:tc>
                <a:tc>
                  <a:txBody>
                    <a:bodyPr/>
                    <a:lstStyle/>
                    <a:p>
                      <a:pPr algn="ctr"/>
                      <a:r>
                        <a:rPr lang="en-GB" sz="1400" dirty="0" smtClean="0">
                          <a:latin typeface="Calibri" pitchFamily="34" charset="0"/>
                          <a:cs typeface="Calibri" pitchFamily="34" charset="0"/>
                        </a:rPr>
                        <a:t>Restore Point</a:t>
                      </a:r>
                      <a:endParaRPr lang="en-GB" sz="1400" dirty="0">
                        <a:latin typeface="Calibri" pitchFamily="34" charset="0"/>
                        <a:cs typeface="Calibri" pitchFamily="34" charset="0"/>
                      </a:endParaRPr>
                    </a:p>
                  </a:txBody>
                  <a:tcPr/>
                </a:tc>
                <a:tc>
                  <a:txBody>
                    <a:bodyPr/>
                    <a:lstStyle/>
                    <a:p>
                      <a:pPr algn="ctr"/>
                      <a:r>
                        <a:rPr lang="en-GB" sz="1400" dirty="0" smtClean="0">
                          <a:latin typeface="Calibri" pitchFamily="34" charset="0"/>
                          <a:cs typeface="Calibri" pitchFamily="34" charset="0"/>
                        </a:rPr>
                        <a:t>Windows Update</a:t>
                      </a:r>
                      <a:endParaRPr lang="en-GB" sz="1400" dirty="0">
                        <a:latin typeface="Calibri" pitchFamily="34" charset="0"/>
                        <a:cs typeface="Calibri" pitchFamily="34" charset="0"/>
                      </a:endParaRPr>
                    </a:p>
                  </a:txBody>
                  <a:tcPr/>
                </a:tc>
                <a:tc>
                  <a:txBody>
                    <a:bodyPr/>
                    <a:lstStyle/>
                    <a:p>
                      <a:pPr algn="ctr"/>
                      <a:r>
                        <a:rPr lang="en-GB" sz="1400" dirty="0" smtClean="0">
                          <a:latin typeface="Calibri" pitchFamily="34" charset="0"/>
                          <a:cs typeface="Calibri" pitchFamily="34" charset="0"/>
                        </a:rPr>
                        <a:t>Office backup</a:t>
                      </a:r>
                      <a:endParaRPr lang="en-GB" sz="1400" dirty="0">
                        <a:latin typeface="Calibri" pitchFamily="34" charset="0"/>
                        <a:cs typeface="Calibri" pitchFamily="34" charset="0"/>
                      </a:endParaRPr>
                    </a:p>
                  </a:txBody>
                  <a:tcPr/>
                </a:tc>
              </a:tr>
            </a:tbl>
          </a:graphicData>
        </a:graphic>
      </p:graphicFrame>
    </p:spTree>
    <p:extLst>
      <p:ext uri="{BB962C8B-B14F-4D97-AF65-F5344CB8AC3E}">
        <p14:creationId xmlns:p14="http://schemas.microsoft.com/office/powerpoint/2010/main" val="47722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7428" y="1052736"/>
            <a:ext cx="8729042" cy="5632311"/>
          </a:xfrm>
          <a:prstGeom prst="rect">
            <a:avLst/>
          </a:prstGeom>
        </p:spPr>
        <p:txBody>
          <a:bodyPr wrap="square">
            <a:spAutoFit/>
          </a:bodyPr>
          <a:lstStyle/>
          <a:p>
            <a:pPr>
              <a:spcAft>
                <a:spcPts val="0"/>
              </a:spcAft>
            </a:pPr>
            <a:r>
              <a:rPr lang="en-GB" sz="1500" b="1" dirty="0">
                <a:solidFill>
                  <a:srgbClr val="FF0000"/>
                </a:solidFill>
                <a:latin typeface="Arial" panose="020B0604020202020204" pitchFamily="34" charset="0"/>
                <a:cs typeface="Arial" panose="020B0604020202020204" pitchFamily="34" charset="0"/>
              </a:rPr>
              <a:t>P5.1 – Task 01 - </a:t>
            </a:r>
            <a:r>
              <a:rPr lang="en-GB" sz="1500" dirty="0">
                <a:solidFill>
                  <a:srgbClr val="FF0000"/>
                </a:solidFill>
                <a:latin typeface="Arial" panose="020B0604020202020204" pitchFamily="34" charset="0"/>
                <a:cs typeface="Arial" panose="020B0604020202020204" pitchFamily="34" charset="0"/>
              </a:rPr>
              <a:t>Set up and verify a standalone computer system, installing the core hardware components </a:t>
            </a:r>
          </a:p>
          <a:p>
            <a:pPr>
              <a:spcAft>
                <a:spcPts val="0"/>
              </a:spcAft>
            </a:pPr>
            <a:r>
              <a:rPr lang="en-GB" sz="1500" b="1" dirty="0">
                <a:solidFill>
                  <a:srgbClr val="FF0000"/>
                </a:solidFill>
                <a:latin typeface="Arial" panose="020B0604020202020204" pitchFamily="34" charset="0"/>
                <a:cs typeface="Arial" panose="020B0604020202020204" pitchFamily="34" charset="0"/>
              </a:rPr>
              <a:t>M3.1 - Task 02 </a:t>
            </a:r>
            <a:r>
              <a:rPr lang="en-GB" sz="1500" dirty="0">
                <a:solidFill>
                  <a:srgbClr val="FF0000"/>
                </a:solidFill>
                <a:latin typeface="Arial" panose="020B0604020202020204" pitchFamily="34" charset="0"/>
                <a:cs typeface="Arial" panose="020B0604020202020204" pitchFamily="34" charset="0"/>
              </a:rPr>
              <a:t>– Perform Iterative testing during the installation and setup of the computer system.</a:t>
            </a:r>
          </a:p>
          <a:p>
            <a:pPr>
              <a:spcAft>
                <a:spcPts val="0"/>
              </a:spcAft>
            </a:pPr>
            <a:r>
              <a:rPr lang="en-GB" sz="1500" b="1" dirty="0">
                <a:solidFill>
                  <a:srgbClr val="FF0000"/>
                </a:solidFill>
                <a:latin typeface="Arial" panose="020B0604020202020204" pitchFamily="34" charset="0"/>
                <a:cs typeface="Arial" panose="020B0604020202020204" pitchFamily="34" charset="0"/>
              </a:rPr>
              <a:t>P5.2 – Task 03 - </a:t>
            </a:r>
            <a:r>
              <a:rPr lang="en-GB" sz="1500" dirty="0">
                <a:solidFill>
                  <a:srgbClr val="FF0000"/>
                </a:solidFill>
                <a:latin typeface="Arial" panose="020B0604020202020204" pitchFamily="34" charset="0"/>
                <a:cs typeface="Arial" panose="020B0604020202020204" pitchFamily="34" charset="0"/>
              </a:rPr>
              <a:t>Set up a standalone computer system, installing an appropriate OS.</a:t>
            </a:r>
          </a:p>
          <a:p>
            <a:pPr>
              <a:spcAft>
                <a:spcPts val="0"/>
              </a:spcAft>
            </a:pPr>
            <a:r>
              <a:rPr lang="en-GB" sz="1500" b="1" dirty="0">
                <a:solidFill>
                  <a:srgbClr val="FF0000"/>
                </a:solidFill>
                <a:latin typeface="Arial" panose="020B0604020202020204" pitchFamily="34" charset="0"/>
                <a:cs typeface="Arial" panose="020B0604020202020204" pitchFamily="34" charset="0"/>
              </a:rPr>
              <a:t>P5.3 - Task 04 - </a:t>
            </a:r>
            <a:r>
              <a:rPr lang="en-GB" sz="1500" dirty="0">
                <a:solidFill>
                  <a:srgbClr val="FF0000"/>
                </a:solidFill>
                <a:latin typeface="Arial" panose="020B0604020202020204" pitchFamily="34" charset="0"/>
                <a:cs typeface="Arial" panose="020B0604020202020204" pitchFamily="34" charset="0"/>
              </a:rPr>
              <a:t>Set up and install the device drivers for a network card, sound card and graphics card with evidence.</a:t>
            </a:r>
          </a:p>
          <a:p>
            <a:pPr>
              <a:spcAft>
                <a:spcPts val="0"/>
              </a:spcAft>
            </a:pPr>
            <a:r>
              <a:rPr lang="en-GB" sz="1500" b="1" dirty="0" smtClean="0">
                <a:solidFill>
                  <a:srgbClr val="FF0000"/>
                </a:solidFill>
                <a:latin typeface="Arial" panose="020B0604020202020204" pitchFamily="34" charset="0"/>
                <a:cs typeface="Arial" panose="020B0604020202020204" pitchFamily="34" charset="0"/>
              </a:rPr>
              <a:t>P5.4 </a:t>
            </a:r>
            <a:r>
              <a:rPr lang="en-GB" sz="1500" b="1" dirty="0">
                <a:solidFill>
                  <a:srgbClr val="FF0000"/>
                </a:solidFill>
                <a:latin typeface="Arial" panose="020B0604020202020204" pitchFamily="34" charset="0"/>
                <a:cs typeface="Arial" panose="020B0604020202020204" pitchFamily="34" charset="0"/>
              </a:rPr>
              <a:t>– Task 05 - </a:t>
            </a:r>
            <a:r>
              <a:rPr lang="en-GB" sz="1500" dirty="0">
                <a:solidFill>
                  <a:srgbClr val="FF0000"/>
                </a:solidFill>
                <a:latin typeface="Arial" panose="020B0604020202020204" pitchFamily="34" charset="0"/>
                <a:cs typeface="Arial" panose="020B0604020202020204" pitchFamily="34" charset="0"/>
              </a:rPr>
              <a:t>Set up and install the device drivers for a Printer, Monitor, Microphone and Speakers with evidence.</a:t>
            </a:r>
          </a:p>
          <a:p>
            <a:pPr>
              <a:spcAft>
                <a:spcPts val="0"/>
              </a:spcAft>
            </a:pPr>
            <a:r>
              <a:rPr lang="en-GB" sz="1500" b="1" dirty="0" smtClean="0">
                <a:solidFill>
                  <a:srgbClr val="FF0000"/>
                </a:solidFill>
                <a:latin typeface="Arial" panose="020B0604020202020204" pitchFamily="34" charset="0"/>
                <a:cs typeface="Arial" panose="020B0604020202020204" pitchFamily="34" charset="0"/>
              </a:rPr>
              <a:t>P5.5 </a:t>
            </a:r>
            <a:r>
              <a:rPr lang="en-GB" sz="1500" b="1" dirty="0">
                <a:solidFill>
                  <a:srgbClr val="FF0000"/>
                </a:solidFill>
                <a:latin typeface="Arial" panose="020B0604020202020204" pitchFamily="34" charset="0"/>
                <a:cs typeface="Arial" panose="020B0604020202020204" pitchFamily="34" charset="0"/>
              </a:rPr>
              <a:t>– Task 06 - </a:t>
            </a:r>
            <a:r>
              <a:rPr lang="en-GB" sz="1500" dirty="0">
                <a:solidFill>
                  <a:srgbClr val="FF0000"/>
                </a:solidFill>
                <a:latin typeface="Arial" panose="020B0604020202020204" pitchFamily="34" charset="0"/>
                <a:cs typeface="Arial" panose="020B0604020202020204" pitchFamily="34" charset="0"/>
              </a:rPr>
              <a:t>Set up and configure Application and Security software on the OS.</a:t>
            </a:r>
          </a:p>
          <a:p>
            <a:pPr>
              <a:spcAft>
                <a:spcPts val="0"/>
              </a:spcAft>
            </a:pPr>
            <a:r>
              <a:rPr lang="en-GB" sz="1500" b="1" dirty="0" smtClean="0">
                <a:solidFill>
                  <a:srgbClr val="FF0000"/>
                </a:solidFill>
                <a:latin typeface="Arial" panose="020B0604020202020204" pitchFamily="34" charset="0"/>
                <a:cs typeface="Arial" panose="020B0604020202020204" pitchFamily="34" charset="0"/>
              </a:rPr>
              <a:t>P6.1 </a:t>
            </a:r>
            <a:r>
              <a:rPr lang="en-GB" sz="1500" b="1" dirty="0">
                <a:solidFill>
                  <a:srgbClr val="FF0000"/>
                </a:solidFill>
                <a:latin typeface="Arial" panose="020B0604020202020204" pitchFamily="34" charset="0"/>
                <a:cs typeface="Arial" panose="020B0604020202020204" pitchFamily="34" charset="0"/>
              </a:rPr>
              <a:t>– Task 07 – </a:t>
            </a:r>
            <a:r>
              <a:rPr lang="en-GB" sz="1500" dirty="0">
                <a:solidFill>
                  <a:srgbClr val="FF0000"/>
                </a:solidFill>
                <a:latin typeface="Arial" panose="020B0604020202020204" pitchFamily="34" charset="0"/>
                <a:cs typeface="Arial" panose="020B0604020202020204" pitchFamily="34" charset="0"/>
              </a:rPr>
              <a:t>Set the BIOS configuration using a password and editing power management options. Justify the need and benefits of doing this.</a:t>
            </a:r>
          </a:p>
          <a:p>
            <a:pPr>
              <a:spcAft>
                <a:spcPts val="0"/>
              </a:spcAft>
            </a:pPr>
            <a:r>
              <a:rPr lang="en-GB" sz="1500" b="1" dirty="0" smtClean="0">
                <a:solidFill>
                  <a:srgbClr val="FF0000"/>
                </a:solidFill>
                <a:latin typeface="Arial" panose="020B0604020202020204" pitchFamily="34" charset="0"/>
                <a:cs typeface="Arial" panose="020B0604020202020204" pitchFamily="34" charset="0"/>
              </a:rPr>
              <a:t>P6.2 </a:t>
            </a:r>
            <a:r>
              <a:rPr lang="en-GB" sz="1500" b="1" dirty="0">
                <a:solidFill>
                  <a:srgbClr val="FF0000"/>
                </a:solidFill>
                <a:latin typeface="Arial" panose="020B0604020202020204" pitchFamily="34" charset="0"/>
                <a:cs typeface="Arial" panose="020B0604020202020204" pitchFamily="34" charset="0"/>
              </a:rPr>
              <a:t>– Task 08 – </a:t>
            </a:r>
            <a:r>
              <a:rPr lang="en-GB" sz="1500" dirty="0">
                <a:solidFill>
                  <a:srgbClr val="FF0000"/>
                </a:solidFill>
                <a:latin typeface="Arial" panose="020B0604020202020204" pitchFamily="34" charset="0"/>
                <a:cs typeface="Arial" panose="020B0604020202020204" pitchFamily="34" charset="0"/>
              </a:rPr>
              <a:t>Annotate evidence on how to set up Start up options and user accounts and levels of access and explain the reasons why this is necessary.</a:t>
            </a:r>
          </a:p>
          <a:p>
            <a:pPr>
              <a:spcAft>
                <a:spcPts val="0"/>
              </a:spcAft>
            </a:pPr>
            <a:r>
              <a:rPr lang="en-GB" sz="1500" b="1" dirty="0" smtClean="0">
                <a:solidFill>
                  <a:srgbClr val="FF0000"/>
                </a:solidFill>
                <a:latin typeface="Arial" panose="020B0604020202020204" pitchFamily="34" charset="0"/>
                <a:cs typeface="Arial" panose="020B0604020202020204" pitchFamily="34" charset="0"/>
              </a:rPr>
              <a:t>P6.4 </a:t>
            </a:r>
            <a:r>
              <a:rPr lang="en-GB" sz="1500" b="1" dirty="0">
                <a:solidFill>
                  <a:srgbClr val="FF0000"/>
                </a:solidFill>
                <a:latin typeface="Arial" panose="020B0604020202020204" pitchFamily="34" charset="0"/>
                <a:cs typeface="Arial" panose="020B0604020202020204" pitchFamily="34" charset="0"/>
              </a:rPr>
              <a:t>– Task 09 – </a:t>
            </a:r>
            <a:r>
              <a:rPr lang="en-GB" sz="1500" dirty="0">
                <a:solidFill>
                  <a:srgbClr val="FF0000"/>
                </a:solidFill>
                <a:latin typeface="Arial" panose="020B0604020202020204" pitchFamily="34" charset="0"/>
                <a:cs typeface="Arial" panose="020B0604020202020204" pitchFamily="34" charset="0"/>
              </a:rPr>
              <a:t>Annotate evidence on how to set up manage and update the virus and firewall definition files and explain the reasons why this is necessary.</a:t>
            </a:r>
          </a:p>
          <a:p>
            <a:pPr marL="0" indent="0">
              <a:spcAft>
                <a:spcPts val="0"/>
              </a:spcAft>
              <a:buNone/>
            </a:pPr>
            <a:r>
              <a:rPr lang="en-GB" sz="1500" b="1" dirty="0" smtClean="0">
                <a:solidFill>
                  <a:srgbClr val="FF0000"/>
                </a:solidFill>
                <a:latin typeface="Arial" panose="020B0604020202020204" pitchFamily="34" charset="0"/>
                <a:cs typeface="Arial" panose="020B0604020202020204" pitchFamily="34" charset="0"/>
              </a:rPr>
              <a:t>P6.5 </a:t>
            </a:r>
            <a:r>
              <a:rPr lang="en-GB" sz="1500" b="1" dirty="0">
                <a:solidFill>
                  <a:srgbClr val="FF0000"/>
                </a:solidFill>
                <a:latin typeface="Arial" panose="020B0604020202020204" pitchFamily="34" charset="0"/>
                <a:cs typeface="Arial" panose="020B0604020202020204" pitchFamily="34" charset="0"/>
              </a:rPr>
              <a:t>– Task 10 – </a:t>
            </a:r>
            <a:r>
              <a:rPr lang="en-GB" sz="1500" dirty="0">
                <a:solidFill>
                  <a:srgbClr val="FF0000"/>
                </a:solidFill>
                <a:latin typeface="Arial" panose="020B0604020202020204" pitchFamily="34" charset="0"/>
                <a:cs typeface="Arial" panose="020B0604020202020204" pitchFamily="34" charset="0"/>
              </a:rPr>
              <a:t>Annotate evidence on how to customise the toolbar on applications and explain the reasons why this is necessary.</a:t>
            </a:r>
          </a:p>
          <a:p>
            <a:pPr marL="0" indent="0">
              <a:spcAft>
                <a:spcPts val="0"/>
              </a:spcAft>
              <a:buNone/>
            </a:pPr>
            <a:r>
              <a:rPr lang="en-GB" sz="1500" b="1" dirty="0">
                <a:solidFill>
                  <a:srgbClr val="FF0000"/>
                </a:solidFill>
                <a:latin typeface="Arial" panose="020B0604020202020204" pitchFamily="34" charset="0"/>
                <a:cs typeface="Arial" panose="020B0604020202020204" pitchFamily="34" charset="0"/>
              </a:rPr>
              <a:t>P6.6 – Task 11 – </a:t>
            </a:r>
            <a:r>
              <a:rPr lang="en-GB" sz="1500" dirty="0">
                <a:solidFill>
                  <a:srgbClr val="FF0000"/>
                </a:solidFill>
                <a:latin typeface="Arial" panose="020B0604020202020204" pitchFamily="34" charset="0"/>
                <a:cs typeface="Arial" panose="020B0604020202020204" pitchFamily="34" charset="0"/>
              </a:rPr>
              <a:t>Annotate evidence of setting the printer settings on your system for Paper Size, Quality and orientation</a:t>
            </a:r>
            <a:r>
              <a:rPr lang="en-GB" sz="1500" dirty="0" smtClean="0">
                <a:solidFill>
                  <a:srgbClr val="FF0000"/>
                </a:solidFill>
                <a:latin typeface="Arial" panose="020B0604020202020204" pitchFamily="34" charset="0"/>
                <a:cs typeface="Arial" panose="020B0604020202020204" pitchFamily="34" charset="0"/>
              </a:rPr>
              <a:t>.</a:t>
            </a:r>
          </a:p>
          <a:p>
            <a:pPr marL="0" indent="0">
              <a:spcAft>
                <a:spcPts val="0"/>
              </a:spcAft>
              <a:buNone/>
            </a:pPr>
            <a:r>
              <a:rPr lang="en-GB" sz="1500" b="1" dirty="0">
                <a:solidFill>
                  <a:srgbClr val="FF0000"/>
                </a:solidFill>
                <a:latin typeface="Arial" panose="020B0604020202020204" pitchFamily="34" charset="0"/>
                <a:cs typeface="Arial" panose="020B0604020202020204" pitchFamily="34" charset="0"/>
              </a:rPr>
              <a:t>M3.2 - Task </a:t>
            </a:r>
            <a:r>
              <a:rPr lang="en-GB" sz="1500" b="1" dirty="0" smtClean="0">
                <a:solidFill>
                  <a:srgbClr val="FF0000"/>
                </a:solidFill>
                <a:latin typeface="Arial" panose="020B0604020202020204" pitchFamily="34" charset="0"/>
                <a:cs typeface="Arial" panose="020B0604020202020204" pitchFamily="34" charset="0"/>
              </a:rPr>
              <a:t>12 </a:t>
            </a:r>
            <a:r>
              <a:rPr lang="en-GB" sz="1500" dirty="0">
                <a:solidFill>
                  <a:srgbClr val="FF0000"/>
                </a:solidFill>
                <a:latin typeface="Arial" panose="020B0604020202020204" pitchFamily="34" charset="0"/>
                <a:cs typeface="Arial" panose="020B0604020202020204" pitchFamily="34" charset="0"/>
              </a:rPr>
              <a:t>- Test a configured computer system for Acceptance and functional purposes.</a:t>
            </a:r>
          </a:p>
          <a:p>
            <a:r>
              <a:rPr lang="en-GB" sz="1500" b="1" dirty="0" smtClean="0">
                <a:solidFill>
                  <a:srgbClr val="FF0000"/>
                </a:solidFill>
                <a:latin typeface="Arial" panose="020B0604020202020204" pitchFamily="34" charset="0"/>
                <a:cs typeface="Arial" panose="020B0604020202020204" pitchFamily="34" charset="0"/>
              </a:rPr>
              <a:t>M3.2 </a:t>
            </a:r>
            <a:r>
              <a:rPr lang="en-GB" sz="1500" b="1" dirty="0">
                <a:solidFill>
                  <a:srgbClr val="FF0000"/>
                </a:solidFill>
                <a:latin typeface="Arial" panose="020B0604020202020204" pitchFamily="34" charset="0"/>
                <a:cs typeface="Arial" panose="020B0604020202020204" pitchFamily="34" charset="0"/>
              </a:rPr>
              <a:t>– Task </a:t>
            </a:r>
            <a:r>
              <a:rPr lang="en-GB" sz="1500" b="1" dirty="0" smtClean="0">
                <a:solidFill>
                  <a:srgbClr val="FF0000"/>
                </a:solidFill>
                <a:latin typeface="Arial" panose="020B0604020202020204" pitchFamily="34" charset="0"/>
                <a:cs typeface="Arial" panose="020B0604020202020204" pitchFamily="34" charset="0"/>
              </a:rPr>
              <a:t>13 </a:t>
            </a:r>
            <a:r>
              <a:rPr lang="en-GB" sz="1500" b="1" dirty="0">
                <a:solidFill>
                  <a:srgbClr val="FF0000"/>
                </a:solidFill>
                <a:latin typeface="Arial" panose="020B0604020202020204" pitchFamily="34" charset="0"/>
                <a:cs typeface="Arial" panose="020B0604020202020204" pitchFamily="34" charset="0"/>
              </a:rPr>
              <a:t>–</a:t>
            </a:r>
            <a:r>
              <a:rPr lang="en-GB" sz="1500" dirty="0">
                <a:solidFill>
                  <a:srgbClr val="FF0000"/>
                </a:solidFill>
                <a:latin typeface="Arial" panose="020B0604020202020204" pitchFamily="34" charset="0"/>
                <a:cs typeface="Arial" panose="020B0604020202020204" pitchFamily="34" charset="0"/>
              </a:rPr>
              <a:t> Create and present an </a:t>
            </a:r>
            <a:r>
              <a:rPr lang="en-GB" sz="1500" dirty="0">
                <a:solidFill>
                  <a:srgbClr val="FF0000"/>
                </a:solidFill>
                <a:latin typeface="Arial" panose="020B0604020202020204" pitchFamily="34" charset="0"/>
                <a:cs typeface="Arial" panose="020B0604020202020204" pitchFamily="34" charset="0"/>
                <a:hlinkClick r:id="rId3" action="ppaction://hlinkfile"/>
              </a:rPr>
              <a:t>acceptance testing form </a:t>
            </a:r>
            <a:r>
              <a:rPr lang="en-GB" sz="1500" dirty="0">
                <a:solidFill>
                  <a:srgbClr val="FF0000"/>
                </a:solidFill>
                <a:latin typeface="Arial" panose="020B0604020202020204" pitchFamily="34" charset="0"/>
                <a:cs typeface="Arial" panose="020B0604020202020204" pitchFamily="34" charset="0"/>
              </a:rPr>
              <a:t>to the client.</a:t>
            </a:r>
            <a:endParaRPr lang="en-US" sz="1500" dirty="0">
              <a:solidFill>
                <a:srgbClr val="FF0000"/>
              </a:solidFill>
              <a:latin typeface="Arial" panose="020B0604020202020204" pitchFamily="34" charset="0"/>
              <a:cs typeface="Arial" panose="020B0604020202020204" pitchFamily="34" charset="0"/>
            </a:endParaRPr>
          </a:p>
          <a:p>
            <a:r>
              <a:rPr lang="en-US" sz="1500" b="1" dirty="0" smtClean="0">
                <a:solidFill>
                  <a:srgbClr val="FF0000"/>
                </a:solidFill>
              </a:rPr>
              <a:t>D2.1 </a:t>
            </a:r>
            <a:r>
              <a:rPr lang="en-US" sz="1500" b="1" dirty="0">
                <a:solidFill>
                  <a:srgbClr val="FF0000"/>
                </a:solidFill>
              </a:rPr>
              <a:t>– Task </a:t>
            </a:r>
            <a:r>
              <a:rPr lang="en-US" sz="1500" b="1" dirty="0" smtClean="0">
                <a:solidFill>
                  <a:srgbClr val="FF0000"/>
                </a:solidFill>
              </a:rPr>
              <a:t>14 </a:t>
            </a:r>
            <a:r>
              <a:rPr lang="en-US" sz="1500" b="1" dirty="0">
                <a:solidFill>
                  <a:srgbClr val="FF0000"/>
                </a:solidFill>
              </a:rPr>
              <a:t>- </a:t>
            </a:r>
            <a:r>
              <a:rPr lang="en-US" sz="1500" dirty="0">
                <a:solidFill>
                  <a:srgbClr val="FF0000"/>
                </a:solidFill>
              </a:rPr>
              <a:t>Evaluate the results from their testing in P5, P6 and M3. </a:t>
            </a:r>
          </a:p>
          <a:p>
            <a:pPr>
              <a:buClr>
                <a:srgbClr val="00B050"/>
              </a:buClr>
              <a:buSzPct val="68000"/>
              <a:tabLst>
                <a:tab pos="1792288" algn="l"/>
                <a:tab pos="3230563" algn="l"/>
                <a:tab pos="4668838" algn="l"/>
                <a:tab pos="6096000" algn="l"/>
              </a:tabLst>
            </a:pPr>
            <a:r>
              <a:rPr lang="en-US" sz="1500" b="1" dirty="0">
                <a:solidFill>
                  <a:srgbClr val="FF0000"/>
                </a:solidFill>
              </a:rPr>
              <a:t>D2.2 – Task </a:t>
            </a:r>
            <a:r>
              <a:rPr lang="en-US" sz="1500" b="1" dirty="0" smtClean="0">
                <a:solidFill>
                  <a:srgbClr val="FF0000"/>
                </a:solidFill>
              </a:rPr>
              <a:t>15 </a:t>
            </a:r>
            <a:r>
              <a:rPr lang="en-US" sz="1500" b="1" dirty="0">
                <a:solidFill>
                  <a:srgbClr val="FF0000"/>
                </a:solidFill>
              </a:rPr>
              <a:t>–</a:t>
            </a:r>
            <a:r>
              <a:rPr lang="en-US" sz="1500" dirty="0">
                <a:solidFill>
                  <a:srgbClr val="FF0000"/>
                </a:solidFill>
              </a:rPr>
              <a:t> Recommend improvements to the system. This could be in the form of a report supported by the analysis of the test results.</a:t>
            </a:r>
          </a:p>
        </p:txBody>
      </p:sp>
      <p:sp>
        <p:nvSpPr>
          <p:cNvPr id="14" name="Title 2"/>
          <p:cNvSpPr>
            <a:spLocks noGrp="1"/>
          </p:cNvSpPr>
          <p:nvPr>
            <p:ph type="title"/>
          </p:nvPr>
        </p:nvSpPr>
        <p:spPr>
          <a:xfrm>
            <a:off x="35496" y="44624"/>
            <a:ext cx="7992888" cy="548680"/>
          </a:xfrm>
        </p:spPr>
        <p:txBody>
          <a:bodyPr>
            <a:noAutofit/>
          </a:bodyPr>
          <a:lstStyle/>
          <a:p>
            <a:pPr>
              <a:buClr>
                <a:srgbClr val="C00000"/>
              </a:buClr>
            </a:pPr>
            <a:r>
              <a:rPr lang="en-IE" sz="3600" dirty="0" smtClean="0"/>
              <a:t>LO4 – Assessment Criteria</a:t>
            </a:r>
            <a:endParaRPr lang="en-GB" sz="3600" dirty="0"/>
          </a:p>
        </p:txBody>
      </p:sp>
    </p:spTree>
    <p:extLst>
      <p:ext uri="{BB962C8B-B14F-4D97-AF65-F5344CB8AC3E}">
        <p14:creationId xmlns:p14="http://schemas.microsoft.com/office/powerpoint/2010/main" val="2794140128"/>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0"/>
            <a:ext cx="7704856" cy="620688"/>
          </a:xfrm>
        </p:spPr>
        <p:txBody>
          <a:bodyPr>
            <a:noAutofit/>
          </a:bodyPr>
          <a:lstStyle/>
          <a:p>
            <a:r>
              <a:rPr lang="en-GB" sz="4800" dirty="0" smtClean="0"/>
              <a:t>Aim and Purpose</a:t>
            </a:r>
            <a:endParaRPr lang="en-GB" b="1" dirty="0" smtClean="0"/>
          </a:p>
        </p:txBody>
      </p:sp>
      <p:sp>
        <p:nvSpPr>
          <p:cNvPr id="2" name="Rectangle 1"/>
          <p:cNvSpPr/>
          <p:nvPr/>
        </p:nvSpPr>
        <p:spPr>
          <a:xfrm>
            <a:off x="208675" y="1052736"/>
            <a:ext cx="8654642" cy="5647700"/>
          </a:xfrm>
          <a:prstGeom prst="rect">
            <a:avLst/>
          </a:prstGeom>
        </p:spPr>
        <p:txBody>
          <a:bodyPr wrap="square">
            <a:spAutoFit/>
          </a:bodyPr>
          <a:lstStyle/>
          <a:p>
            <a:pPr>
              <a:buClr>
                <a:srgbClr val="7030A0"/>
              </a:buClr>
            </a:pPr>
            <a:r>
              <a:rPr lang="en-US" sz="1900" b="1" dirty="0" smtClean="0"/>
              <a:t>Learning </a:t>
            </a:r>
            <a:r>
              <a:rPr lang="en-US" sz="1900" b="1" dirty="0"/>
              <a:t>Outcome 4:</a:t>
            </a:r>
            <a:r>
              <a:rPr lang="en-US" sz="1900" dirty="0"/>
              <a:t> Be able to build and configure IT systems to meet business needs.</a:t>
            </a:r>
          </a:p>
          <a:p>
            <a:pPr marL="439738" indent="-439738">
              <a:buClr>
                <a:srgbClr val="7030A0"/>
              </a:buClr>
              <a:buFont typeface="Wingdings 3" panose="05040102010807070707" pitchFamily="18" charset="2"/>
              <a:buChar char=""/>
            </a:pPr>
            <a:r>
              <a:rPr lang="en-US" sz="1900" dirty="0"/>
              <a:t>Your task is to: build and test your proposed IT system for Progress Academy.</a:t>
            </a:r>
          </a:p>
          <a:p>
            <a:pPr marL="439738" indent="-439738">
              <a:buClr>
                <a:srgbClr val="7030A0"/>
              </a:buClr>
              <a:buFont typeface="Wingdings 3" panose="05040102010807070707" pitchFamily="18" charset="2"/>
              <a:buChar char=""/>
            </a:pPr>
            <a:r>
              <a:rPr lang="en-US" sz="1900" dirty="0"/>
              <a:t>The SMT of Progress Academy has now instructed you to build the IT system using the hardware and software that you have selected.</a:t>
            </a:r>
          </a:p>
          <a:p>
            <a:pPr marL="439738" indent="-439738">
              <a:buClr>
                <a:srgbClr val="7030A0"/>
              </a:buClr>
              <a:buFont typeface="Wingdings 3" panose="05040102010807070707" pitchFamily="18" charset="2"/>
              <a:buChar char=""/>
            </a:pPr>
            <a:r>
              <a:rPr lang="en-US" sz="1900" dirty="0"/>
              <a:t>When you have completed the physical installation of the hardware and the software, the IT system will then need to be configured to satisfy the requirements of the client and be suitable for use by the end users (teaching staff). Referring to the stated requirements from Progress Academy you must ensure that the IT system has been appropriately configured.</a:t>
            </a:r>
          </a:p>
          <a:p>
            <a:pPr marL="439738" indent="-439738">
              <a:buClr>
                <a:srgbClr val="7030A0"/>
              </a:buClr>
              <a:buFont typeface="Wingdings 3" panose="05040102010807070707" pitchFamily="18" charset="2"/>
              <a:buChar char=""/>
            </a:pPr>
            <a:r>
              <a:rPr lang="en-US" sz="1900" dirty="0"/>
              <a:t>There should be iterative testing as the system is being built and final testing of the system upon completion. Testing should include both the functionality and the configuration of the IT system and it should also include the client when appropriate (the client tests the system for accessibility).</a:t>
            </a:r>
          </a:p>
          <a:p>
            <a:pPr marL="439738" indent="-439738">
              <a:buClr>
                <a:srgbClr val="7030A0"/>
              </a:buClr>
              <a:buFont typeface="Wingdings 3" panose="05040102010807070707" pitchFamily="18" charset="2"/>
              <a:buChar char=""/>
            </a:pPr>
            <a:r>
              <a:rPr lang="en-US" sz="1900" dirty="0"/>
              <a:t>Progress Academy would also like to be informed of any modifications or improvements that may be identified from the test results.</a:t>
            </a:r>
            <a:endParaRPr lang="en-US" sz="1900" dirty="0" smtClean="0"/>
          </a:p>
        </p:txBody>
      </p:sp>
    </p:spTree>
    <p:extLst>
      <p:ext uri="{BB962C8B-B14F-4D97-AF65-F5344CB8AC3E}">
        <p14:creationId xmlns:p14="http://schemas.microsoft.com/office/powerpoint/2010/main" val="2716067023"/>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1040577"/>
            <a:ext cx="8712968" cy="5772799"/>
          </a:xfrm>
          <a:prstGeom prst="rect">
            <a:avLst/>
          </a:prstGeom>
        </p:spPr>
        <p:txBody>
          <a:bodyPr wrap="square" numCol="2">
            <a:spAutoFit/>
          </a:bodyPr>
          <a:lstStyle/>
          <a:p>
            <a:pPr>
              <a:buClr>
                <a:srgbClr val="00B050"/>
              </a:buClr>
              <a:tabLst>
                <a:tab pos="1792288" algn="l"/>
                <a:tab pos="3230563" algn="l"/>
                <a:tab pos="4668838" algn="l"/>
                <a:tab pos="6096000" algn="l"/>
              </a:tabLst>
            </a:pPr>
            <a:r>
              <a:rPr lang="en-US" sz="2000" b="1" dirty="0" smtClean="0">
                <a:latin typeface="Arial" panose="020B0604020202020204" pitchFamily="34" charset="0"/>
                <a:cs typeface="Arial" panose="020B0604020202020204" pitchFamily="34" charset="0"/>
              </a:rPr>
              <a:t>P5.1 - Building</a:t>
            </a:r>
            <a:r>
              <a:rPr lang="en-US" sz="2000" b="1" dirty="0">
                <a:latin typeface="Arial" panose="020B0604020202020204" pitchFamily="34" charset="0"/>
                <a:cs typeface="Arial" panose="020B0604020202020204" pitchFamily="34" charset="0"/>
              </a:rPr>
              <a:t>, i.e.:</a:t>
            </a:r>
          </a:p>
          <a:p>
            <a:pPr marL="439738"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000" dirty="0" smtClean="0">
                <a:latin typeface="Arial" panose="020B0604020202020204" pitchFamily="34" charset="0"/>
                <a:cs typeface="Arial" panose="020B0604020202020204" pitchFamily="34" charset="0"/>
              </a:rPr>
              <a:t>assemble </a:t>
            </a:r>
            <a:r>
              <a:rPr lang="en-US" sz="2000" dirty="0">
                <a:latin typeface="Arial" panose="020B0604020202020204" pitchFamily="34" charset="0"/>
                <a:cs typeface="Arial" panose="020B0604020202020204" pitchFamily="34" charset="0"/>
              </a:rPr>
              <a:t>hardware components, i.e.:</a:t>
            </a: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000" dirty="0" smtClean="0">
                <a:latin typeface="Arial" panose="020B0604020202020204" pitchFamily="34" charset="0"/>
                <a:cs typeface="Arial" panose="020B0604020202020204" pitchFamily="34" charset="0"/>
              </a:rPr>
              <a:t>processor</a:t>
            </a:r>
            <a:endParaRPr lang="en-US" sz="2000" dirty="0">
              <a:latin typeface="Arial" panose="020B0604020202020204" pitchFamily="34" charset="0"/>
              <a:cs typeface="Arial" panose="020B0604020202020204" pitchFamily="34" charset="0"/>
            </a:endParaRP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000" dirty="0" smtClean="0">
                <a:latin typeface="Arial" panose="020B0604020202020204" pitchFamily="34" charset="0"/>
                <a:cs typeface="Arial" panose="020B0604020202020204" pitchFamily="34" charset="0"/>
              </a:rPr>
              <a:t>RAM</a:t>
            </a:r>
            <a:endParaRPr lang="en-US" sz="2000" dirty="0">
              <a:latin typeface="Arial" panose="020B0604020202020204" pitchFamily="34" charset="0"/>
              <a:cs typeface="Arial" panose="020B0604020202020204" pitchFamily="34" charset="0"/>
            </a:endParaRP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000" dirty="0" smtClean="0">
                <a:latin typeface="Arial" panose="020B0604020202020204" pitchFamily="34" charset="0"/>
                <a:cs typeface="Arial" panose="020B0604020202020204" pitchFamily="34" charset="0"/>
              </a:rPr>
              <a:t>hard </a:t>
            </a:r>
            <a:r>
              <a:rPr lang="en-US" sz="2000" dirty="0">
                <a:latin typeface="Arial" panose="020B0604020202020204" pitchFamily="34" charset="0"/>
                <a:cs typeface="Arial" panose="020B0604020202020204" pitchFamily="34" charset="0"/>
              </a:rPr>
              <a:t>drive</a:t>
            </a: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000" dirty="0" smtClean="0">
                <a:latin typeface="Arial" panose="020B0604020202020204" pitchFamily="34" charset="0"/>
                <a:cs typeface="Arial" panose="020B0604020202020204" pitchFamily="34" charset="0"/>
              </a:rPr>
              <a:t>graphics/network </a:t>
            </a:r>
            <a:r>
              <a:rPr lang="en-US" sz="2000" dirty="0">
                <a:latin typeface="Arial" panose="020B0604020202020204" pitchFamily="34" charset="0"/>
                <a:cs typeface="Arial" panose="020B0604020202020204" pitchFamily="34" charset="0"/>
              </a:rPr>
              <a:t>card</a:t>
            </a: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000" dirty="0" smtClean="0">
                <a:latin typeface="Arial" panose="020B0604020202020204" pitchFamily="34" charset="0"/>
                <a:cs typeface="Arial" panose="020B0604020202020204" pitchFamily="34" charset="0"/>
              </a:rPr>
              <a:t>monitor</a:t>
            </a:r>
            <a:endParaRPr lang="en-US" sz="2000" dirty="0">
              <a:latin typeface="Arial" panose="020B0604020202020204" pitchFamily="34" charset="0"/>
              <a:cs typeface="Arial" panose="020B0604020202020204" pitchFamily="34" charset="0"/>
            </a:endParaRP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000" dirty="0" smtClean="0">
                <a:latin typeface="Arial" panose="020B0604020202020204" pitchFamily="34" charset="0"/>
                <a:cs typeface="Arial" panose="020B0604020202020204" pitchFamily="34" charset="0"/>
              </a:rPr>
              <a:t>peripherals</a:t>
            </a:r>
            <a:endParaRPr lang="en-US" sz="2000" dirty="0">
              <a:latin typeface="Arial" panose="020B0604020202020204" pitchFamily="34" charset="0"/>
              <a:cs typeface="Arial" panose="020B0604020202020204" pitchFamily="34" charset="0"/>
            </a:endParaRPr>
          </a:p>
          <a:p>
            <a:pPr marL="439738"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000" dirty="0" smtClean="0">
                <a:latin typeface="Arial" panose="020B0604020202020204" pitchFamily="34" charset="0"/>
                <a:cs typeface="Arial" panose="020B0604020202020204" pitchFamily="34" charset="0"/>
              </a:rPr>
              <a:t>install </a:t>
            </a:r>
            <a:r>
              <a:rPr lang="en-US" sz="2000" dirty="0">
                <a:latin typeface="Arial" panose="020B0604020202020204" pitchFamily="34" charset="0"/>
                <a:cs typeface="Arial" panose="020B0604020202020204" pitchFamily="34" charset="0"/>
              </a:rPr>
              <a:t>software, i.e.:</a:t>
            </a: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000" dirty="0" smtClean="0">
                <a:latin typeface="Arial" panose="020B0604020202020204" pitchFamily="34" charset="0"/>
                <a:cs typeface="Arial" panose="020B0604020202020204" pitchFamily="34" charset="0"/>
              </a:rPr>
              <a:t>operating </a:t>
            </a:r>
            <a:r>
              <a:rPr lang="en-US" sz="2000" dirty="0">
                <a:latin typeface="Arial" panose="020B0604020202020204" pitchFamily="34" charset="0"/>
                <a:cs typeface="Arial" panose="020B0604020202020204" pitchFamily="34" charset="0"/>
              </a:rPr>
              <a:t>system</a:t>
            </a: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000" dirty="0" smtClean="0">
                <a:latin typeface="Arial" panose="020B0604020202020204" pitchFamily="34" charset="0"/>
                <a:cs typeface="Arial" panose="020B0604020202020204" pitchFamily="34" charset="0"/>
              </a:rPr>
              <a:t>productivity </a:t>
            </a:r>
            <a:r>
              <a:rPr lang="en-US" sz="2000" dirty="0">
                <a:latin typeface="Arial" panose="020B0604020202020204" pitchFamily="34" charset="0"/>
                <a:cs typeface="Arial" panose="020B0604020202020204" pitchFamily="34" charset="0"/>
              </a:rPr>
              <a:t>software</a:t>
            </a: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000" dirty="0" smtClean="0">
                <a:latin typeface="Arial" panose="020B0604020202020204" pitchFamily="34" charset="0"/>
                <a:cs typeface="Arial" panose="020B0604020202020204" pitchFamily="34" charset="0"/>
              </a:rPr>
              <a:t>collaboration </a:t>
            </a:r>
            <a:r>
              <a:rPr lang="en-US" sz="2000" dirty="0">
                <a:latin typeface="Arial" panose="020B0604020202020204" pitchFamily="34" charset="0"/>
                <a:cs typeface="Arial" panose="020B0604020202020204" pitchFamily="34" charset="0"/>
              </a:rPr>
              <a:t>software</a:t>
            </a: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000" dirty="0" smtClean="0">
                <a:latin typeface="Arial" panose="020B0604020202020204" pitchFamily="34" charset="0"/>
                <a:cs typeface="Arial" panose="020B0604020202020204" pitchFamily="34" charset="0"/>
              </a:rPr>
              <a:t>utility </a:t>
            </a:r>
            <a:r>
              <a:rPr lang="en-US" sz="2000" dirty="0">
                <a:latin typeface="Arial" panose="020B0604020202020204" pitchFamily="34" charset="0"/>
                <a:cs typeface="Arial" panose="020B0604020202020204" pitchFamily="34" charset="0"/>
              </a:rPr>
              <a:t>software</a:t>
            </a:r>
          </a:p>
          <a:p>
            <a:pPr>
              <a:buClr>
                <a:srgbClr val="00B050"/>
              </a:buClr>
              <a:buSzPct val="68000"/>
              <a:tabLst>
                <a:tab pos="1792288" algn="l"/>
                <a:tab pos="3230563" algn="l"/>
                <a:tab pos="4668838" algn="l"/>
                <a:tab pos="6096000" algn="l"/>
              </a:tabLst>
            </a:pPr>
            <a:r>
              <a:rPr lang="en-US" sz="2000" b="1" dirty="0" smtClean="0">
                <a:latin typeface="Arial" panose="020B0604020202020204" pitchFamily="34" charset="0"/>
                <a:cs typeface="Arial" panose="020B0604020202020204" pitchFamily="34" charset="0"/>
              </a:rPr>
              <a:t>P6.1 - </a:t>
            </a:r>
            <a:r>
              <a:rPr lang="en-US" sz="2000" b="1" dirty="0">
                <a:latin typeface="Arial" panose="020B0604020202020204" pitchFamily="34" charset="0"/>
                <a:cs typeface="Arial" panose="020B0604020202020204" pitchFamily="34" charset="0"/>
              </a:rPr>
              <a:t>Configuring, i.e.:</a:t>
            </a:r>
          </a:p>
          <a:p>
            <a:pPr marL="439738"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000" dirty="0" smtClean="0">
                <a:latin typeface="Arial" panose="020B0604020202020204" pitchFamily="34" charset="0"/>
                <a:cs typeface="Arial" panose="020B0604020202020204" pitchFamily="34" charset="0"/>
              </a:rPr>
              <a:t>configure </a:t>
            </a:r>
            <a:r>
              <a:rPr lang="en-US" sz="2000" dirty="0">
                <a:latin typeface="Arial" panose="020B0604020202020204" pitchFamily="34" charset="0"/>
                <a:cs typeface="Arial" panose="020B0604020202020204" pitchFamily="34" charset="0"/>
              </a:rPr>
              <a:t>system settings, i.e.:</a:t>
            </a: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000" dirty="0" smtClean="0">
                <a:latin typeface="Arial" panose="020B0604020202020204" pitchFamily="34" charset="0"/>
                <a:cs typeface="Arial" panose="020B0604020202020204" pitchFamily="34" charset="0"/>
              </a:rPr>
              <a:t>user </a:t>
            </a:r>
            <a:r>
              <a:rPr lang="en-US" sz="2000" dirty="0">
                <a:latin typeface="Arial" panose="020B0604020202020204" pitchFamily="34" charset="0"/>
                <a:cs typeface="Arial" panose="020B0604020202020204" pitchFamily="34" charset="0"/>
              </a:rPr>
              <a:t>accounts</a:t>
            </a: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000" dirty="0" smtClean="0">
                <a:latin typeface="Arial" panose="020B0604020202020204" pitchFamily="34" charset="0"/>
                <a:cs typeface="Arial" panose="020B0604020202020204" pitchFamily="34" charset="0"/>
              </a:rPr>
              <a:t>time/date</a:t>
            </a:r>
            <a:endParaRPr lang="en-US" sz="2000" dirty="0">
              <a:latin typeface="Arial" panose="020B0604020202020204" pitchFamily="34" charset="0"/>
              <a:cs typeface="Arial" panose="020B0604020202020204" pitchFamily="34" charset="0"/>
            </a:endParaRP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000" dirty="0" smtClean="0">
                <a:latin typeface="Arial" panose="020B0604020202020204" pitchFamily="34" charset="0"/>
                <a:cs typeface="Arial" panose="020B0604020202020204" pitchFamily="34" charset="0"/>
              </a:rPr>
              <a:t>display </a:t>
            </a:r>
            <a:r>
              <a:rPr lang="en-US" sz="2000" dirty="0">
                <a:latin typeface="Arial" panose="020B0604020202020204" pitchFamily="34" charset="0"/>
                <a:cs typeface="Arial" panose="020B0604020202020204" pitchFamily="34" charset="0"/>
              </a:rPr>
              <a:t>settings</a:t>
            </a: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000" dirty="0" smtClean="0">
                <a:latin typeface="Arial" panose="020B0604020202020204" pitchFamily="34" charset="0"/>
                <a:cs typeface="Arial" panose="020B0604020202020204" pitchFamily="34" charset="0"/>
              </a:rPr>
              <a:t>application </a:t>
            </a:r>
            <a:r>
              <a:rPr lang="en-US" sz="2000" dirty="0">
                <a:latin typeface="Arial" panose="020B0604020202020204" pitchFamily="34" charset="0"/>
                <a:cs typeface="Arial" panose="020B0604020202020204" pitchFamily="34" charset="0"/>
              </a:rPr>
              <a:t>settings</a:t>
            </a:r>
          </a:p>
          <a:p>
            <a:pPr marL="439738"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000" dirty="0" smtClean="0">
                <a:latin typeface="Arial" panose="020B0604020202020204" pitchFamily="34" charset="0"/>
                <a:cs typeface="Arial" panose="020B0604020202020204" pitchFamily="34" charset="0"/>
              </a:rPr>
              <a:t>configuring </a:t>
            </a:r>
            <a:r>
              <a:rPr lang="en-US" sz="2000" dirty="0">
                <a:latin typeface="Arial" panose="020B0604020202020204" pitchFamily="34" charset="0"/>
                <a:cs typeface="Arial" panose="020B0604020202020204" pitchFamily="34" charset="0"/>
              </a:rPr>
              <a:t>hardware settings, e.g.:</a:t>
            </a: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000" dirty="0" smtClean="0">
                <a:latin typeface="Arial" panose="020B0604020202020204" pitchFamily="34" charset="0"/>
                <a:cs typeface="Arial" panose="020B0604020202020204" pitchFamily="34" charset="0"/>
              </a:rPr>
              <a:t>BIOS</a:t>
            </a:r>
            <a:endParaRPr lang="en-US" sz="2000" dirty="0">
              <a:latin typeface="Arial" panose="020B0604020202020204" pitchFamily="34" charset="0"/>
              <a:cs typeface="Arial" panose="020B0604020202020204" pitchFamily="34" charset="0"/>
            </a:endParaRP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000" dirty="0" smtClean="0">
                <a:latin typeface="Arial" panose="020B0604020202020204" pitchFamily="34" charset="0"/>
                <a:cs typeface="Arial" panose="020B0604020202020204" pitchFamily="34" charset="0"/>
              </a:rPr>
              <a:t>printer </a:t>
            </a:r>
            <a:r>
              <a:rPr lang="en-US" sz="2000" dirty="0">
                <a:latin typeface="Arial" panose="020B0604020202020204" pitchFamily="34" charset="0"/>
                <a:cs typeface="Arial" panose="020B0604020202020204" pitchFamily="34" charset="0"/>
              </a:rPr>
              <a:t>settings</a:t>
            </a: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000" dirty="0" smtClean="0">
                <a:latin typeface="Arial" panose="020B0604020202020204" pitchFamily="34" charset="0"/>
                <a:cs typeface="Arial" panose="020B0604020202020204" pitchFamily="34" charset="0"/>
              </a:rPr>
              <a:t>monitor </a:t>
            </a:r>
            <a:r>
              <a:rPr lang="en-US" sz="2000" dirty="0">
                <a:latin typeface="Arial" panose="020B0604020202020204" pitchFamily="34" charset="0"/>
                <a:cs typeface="Arial" panose="020B0604020202020204" pitchFamily="34" charset="0"/>
              </a:rPr>
              <a:t>calibration</a:t>
            </a:r>
          </a:p>
          <a:p>
            <a:pPr>
              <a:buClr>
                <a:srgbClr val="00B050"/>
              </a:buClr>
              <a:buSzPct val="68000"/>
              <a:tabLst>
                <a:tab pos="1792288" algn="l"/>
                <a:tab pos="3230563" algn="l"/>
                <a:tab pos="4668838" algn="l"/>
                <a:tab pos="6096000" algn="l"/>
              </a:tabLst>
            </a:pPr>
            <a:r>
              <a:rPr lang="en-US" sz="2000" b="1" dirty="0" smtClean="0">
                <a:latin typeface="Arial" panose="020B0604020202020204" pitchFamily="34" charset="0"/>
                <a:cs typeface="Arial" panose="020B0604020202020204" pitchFamily="34" charset="0"/>
              </a:rPr>
              <a:t>M3.1 - </a:t>
            </a:r>
            <a:r>
              <a:rPr lang="en-US" sz="2000" b="1" dirty="0">
                <a:latin typeface="Arial" panose="020B0604020202020204" pitchFamily="34" charset="0"/>
                <a:cs typeface="Arial" panose="020B0604020202020204" pitchFamily="34" charset="0"/>
              </a:rPr>
              <a:t>Testing, i.e.:</a:t>
            </a:r>
          </a:p>
          <a:p>
            <a:pPr marL="439738"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000" dirty="0" smtClean="0">
                <a:latin typeface="Arial" panose="020B0604020202020204" pitchFamily="34" charset="0"/>
                <a:cs typeface="Arial" panose="020B0604020202020204" pitchFamily="34" charset="0"/>
              </a:rPr>
              <a:t>carry </a:t>
            </a:r>
            <a:r>
              <a:rPr lang="en-US" sz="2000" dirty="0">
                <a:latin typeface="Arial" panose="020B0604020202020204" pitchFamily="34" charset="0"/>
                <a:cs typeface="Arial" panose="020B0604020202020204" pitchFamily="34" charset="0"/>
              </a:rPr>
              <a:t>out iterative testing</a:t>
            </a:r>
          </a:p>
          <a:p>
            <a:pPr marL="439738"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000" dirty="0" smtClean="0">
                <a:latin typeface="Arial" panose="020B0604020202020204" pitchFamily="34" charset="0"/>
                <a:cs typeface="Arial" panose="020B0604020202020204" pitchFamily="34" charset="0"/>
              </a:rPr>
              <a:t>acceptance </a:t>
            </a:r>
            <a:r>
              <a:rPr lang="en-US" sz="2000" dirty="0">
                <a:latin typeface="Arial" panose="020B0604020202020204" pitchFamily="34" charset="0"/>
                <a:cs typeface="Arial" panose="020B0604020202020204" pitchFamily="34" charset="0"/>
              </a:rPr>
              <a:t>testing</a:t>
            </a:r>
          </a:p>
          <a:p>
            <a:pPr marL="439738"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000" dirty="0" smtClean="0">
                <a:latin typeface="Arial" panose="020B0604020202020204" pitchFamily="34" charset="0"/>
                <a:cs typeface="Arial" panose="020B0604020202020204" pitchFamily="34" charset="0"/>
              </a:rPr>
              <a:t>functional </a:t>
            </a:r>
            <a:r>
              <a:rPr lang="en-US" sz="2000" dirty="0">
                <a:latin typeface="Arial" panose="020B0604020202020204" pitchFamily="34" charset="0"/>
                <a:cs typeface="Arial" panose="020B0604020202020204" pitchFamily="34" charset="0"/>
              </a:rPr>
              <a:t>testing</a:t>
            </a:r>
          </a:p>
          <a:p>
            <a:pPr>
              <a:buClr>
                <a:srgbClr val="00B050"/>
              </a:buClr>
              <a:buSzPct val="68000"/>
              <a:tabLst>
                <a:tab pos="1792288" algn="l"/>
                <a:tab pos="3230563" algn="l"/>
                <a:tab pos="4668838" algn="l"/>
                <a:tab pos="6096000" algn="l"/>
              </a:tabLst>
            </a:pPr>
            <a:r>
              <a:rPr lang="en-US" sz="2000" b="1" dirty="0" smtClean="0">
                <a:latin typeface="Arial" panose="020B0604020202020204" pitchFamily="34" charset="0"/>
                <a:cs typeface="Arial" panose="020B0604020202020204" pitchFamily="34" charset="0"/>
              </a:rPr>
              <a:t>D2.1 - </a:t>
            </a:r>
            <a:r>
              <a:rPr lang="en-US" sz="2000" b="1" dirty="0">
                <a:latin typeface="Arial" panose="020B0604020202020204" pitchFamily="34" charset="0"/>
                <a:cs typeface="Arial" panose="020B0604020202020204" pitchFamily="34" charset="0"/>
              </a:rPr>
              <a:t>Evaluation, i.e.:</a:t>
            </a:r>
          </a:p>
          <a:p>
            <a:pPr marL="439738"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000" dirty="0" smtClean="0">
                <a:latin typeface="Arial" panose="020B0604020202020204" pitchFamily="34" charset="0"/>
                <a:cs typeface="Arial" panose="020B0604020202020204" pitchFamily="34" charset="0"/>
              </a:rPr>
              <a:t>analysis </a:t>
            </a:r>
            <a:r>
              <a:rPr lang="en-US" sz="2000" dirty="0">
                <a:latin typeface="Arial" panose="020B0604020202020204" pitchFamily="34" charset="0"/>
                <a:cs typeface="Arial" panose="020B0604020202020204" pitchFamily="34" charset="0"/>
              </a:rPr>
              <a:t>of all test results</a:t>
            </a:r>
          </a:p>
          <a:p>
            <a:pPr marL="439738"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000" dirty="0" smtClean="0">
                <a:latin typeface="Arial" panose="020B0604020202020204" pitchFamily="34" charset="0"/>
                <a:cs typeface="Arial" panose="020B0604020202020204" pitchFamily="34" charset="0"/>
              </a:rPr>
              <a:t>identify </a:t>
            </a:r>
            <a:r>
              <a:rPr lang="en-US" sz="2000" dirty="0">
                <a:latin typeface="Arial" panose="020B0604020202020204" pitchFamily="34" charset="0"/>
                <a:cs typeface="Arial" panose="020B0604020202020204" pitchFamily="34" charset="0"/>
              </a:rPr>
              <a:t>resolutions</a:t>
            </a:r>
          </a:p>
          <a:p>
            <a:pPr marL="439738"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000" dirty="0" smtClean="0">
                <a:latin typeface="Arial" panose="020B0604020202020204" pitchFamily="34" charset="0"/>
                <a:cs typeface="Arial" panose="020B0604020202020204" pitchFamily="34" charset="0"/>
              </a:rPr>
              <a:t>identify </a:t>
            </a:r>
            <a:r>
              <a:rPr lang="en-US" sz="2000" dirty="0">
                <a:latin typeface="Arial" panose="020B0604020202020204" pitchFamily="34" charset="0"/>
                <a:cs typeface="Arial" panose="020B0604020202020204" pitchFamily="34" charset="0"/>
              </a:rPr>
              <a:t>improvements</a:t>
            </a:r>
          </a:p>
          <a:p>
            <a:pPr marL="439738"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000" dirty="0" smtClean="0">
                <a:latin typeface="Arial" panose="020B0604020202020204" pitchFamily="34" charset="0"/>
                <a:cs typeface="Arial" panose="020B0604020202020204" pitchFamily="34" charset="0"/>
              </a:rPr>
              <a:t>meeting </a:t>
            </a:r>
            <a:r>
              <a:rPr lang="en-US" sz="2000" dirty="0">
                <a:latin typeface="Arial" panose="020B0604020202020204" pitchFamily="34" charset="0"/>
                <a:cs typeface="Arial" panose="020B0604020202020204" pitchFamily="34" charset="0"/>
              </a:rPr>
              <a:t>stakeholder requirements</a:t>
            </a:r>
            <a:endParaRPr lang="en-GB" sz="2000" dirty="0" smtClean="0">
              <a:latin typeface="Arial" panose="020B0604020202020204" pitchFamily="34" charset="0"/>
              <a:cs typeface="Arial" panose="020B0604020202020204" pitchFamily="34" charset="0"/>
            </a:endParaRPr>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4000" dirty="0" smtClean="0"/>
              <a:t>Assessment Criterion P5, P6, M3, D2</a:t>
            </a:r>
            <a:endParaRPr lang="en-GB" sz="3600" dirty="0" smtClean="0"/>
          </a:p>
        </p:txBody>
      </p:sp>
    </p:spTree>
    <p:extLst>
      <p:ext uri="{BB962C8B-B14F-4D97-AF65-F5344CB8AC3E}">
        <p14:creationId xmlns:p14="http://schemas.microsoft.com/office/powerpoint/2010/main" val="761355059"/>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349677231"/>
              </p:ext>
            </p:extLst>
          </p:nvPr>
        </p:nvGraphicFramePr>
        <p:xfrm>
          <a:off x="7308304" y="1052736"/>
          <a:ext cx="1584176" cy="5616624"/>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584176"/>
              </a:tblGrid>
              <a:tr h="386075">
                <a:tc>
                  <a:txBody>
                    <a:bodyPr/>
                    <a:lstStyle/>
                    <a:p>
                      <a:pPr>
                        <a:spcAft>
                          <a:spcPts val="0"/>
                        </a:spcAft>
                      </a:pPr>
                      <a:endParaRPr lang="en-GB" sz="147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230549">
                <a:tc>
                  <a:txBody>
                    <a:bodyPr/>
                    <a:lstStyle/>
                    <a:p>
                      <a:pPr marL="177800" indent="-177800" algn="l">
                        <a:spcAft>
                          <a:spcPts val="600"/>
                        </a:spcAft>
                        <a:buFontTx/>
                        <a:buBlip>
                          <a:blip r:embed="rId3"/>
                        </a:buBlip>
                      </a:pPr>
                      <a:r>
                        <a:rPr lang="en-GB" sz="1470" baseline="0" dirty="0" smtClean="0">
                          <a:solidFill>
                            <a:srgbClr val="FF0000"/>
                          </a:solidFill>
                          <a:effectLst/>
                          <a:latin typeface="Arial" pitchFamily="34" charset="0"/>
                          <a:ea typeface="Times New Roman"/>
                          <a:cs typeface="Arial" pitchFamily="34" charset="0"/>
                        </a:rPr>
                        <a:t>Are all the parts in a computer necessary</a:t>
                      </a:r>
                    </a:p>
                    <a:p>
                      <a:pPr marL="177800" indent="-177800" algn="l">
                        <a:spcAft>
                          <a:spcPts val="600"/>
                        </a:spcAft>
                        <a:buFontTx/>
                        <a:buBlip>
                          <a:blip r:embed="rId3"/>
                        </a:buBlip>
                      </a:pPr>
                      <a:r>
                        <a:rPr lang="en-GB" sz="1470" baseline="0" dirty="0" smtClean="0">
                          <a:solidFill>
                            <a:schemeClr val="tx1"/>
                          </a:solidFill>
                          <a:effectLst/>
                          <a:latin typeface="Arial" pitchFamily="34" charset="0"/>
                          <a:ea typeface="Times New Roman"/>
                          <a:cs typeface="Arial" pitchFamily="34" charset="0"/>
                        </a:rPr>
                        <a:t>Could I build my own processor</a:t>
                      </a:r>
                    </a:p>
                    <a:p>
                      <a:pPr marL="177800" indent="-177800" algn="l">
                        <a:spcAft>
                          <a:spcPts val="600"/>
                        </a:spcAft>
                        <a:buFontTx/>
                        <a:buBlip>
                          <a:blip r:embed="rId3"/>
                        </a:buBlip>
                      </a:pPr>
                      <a:r>
                        <a:rPr lang="en-GB" sz="1470" baseline="0" dirty="0" smtClean="0">
                          <a:solidFill>
                            <a:srgbClr val="FF0000"/>
                          </a:solidFill>
                          <a:effectLst/>
                          <a:latin typeface="Arial" pitchFamily="34" charset="0"/>
                          <a:ea typeface="Times New Roman"/>
                          <a:cs typeface="Arial" pitchFamily="34" charset="0"/>
                        </a:rPr>
                        <a:t>How do I make my PC faster</a:t>
                      </a:r>
                    </a:p>
                    <a:p>
                      <a:pPr marL="177800" indent="-177800" algn="l">
                        <a:spcAft>
                          <a:spcPts val="600"/>
                        </a:spcAft>
                        <a:buFontTx/>
                        <a:buBlip>
                          <a:blip r:embed="rId3"/>
                        </a:buBlip>
                      </a:pPr>
                      <a:r>
                        <a:rPr lang="en-GB" sz="1470" baseline="0" dirty="0" smtClean="0">
                          <a:solidFill>
                            <a:schemeClr val="tx1"/>
                          </a:solidFill>
                          <a:effectLst/>
                          <a:latin typeface="Arial" pitchFamily="34" charset="0"/>
                          <a:ea typeface="Times New Roman"/>
                          <a:cs typeface="Arial" pitchFamily="34" charset="0"/>
                        </a:rPr>
                        <a:t>What is Moore’s Law</a:t>
                      </a:r>
                    </a:p>
                    <a:p>
                      <a:pPr marL="177800" indent="-177800" algn="l">
                        <a:spcAft>
                          <a:spcPts val="600"/>
                        </a:spcAft>
                        <a:buFontTx/>
                        <a:buBlip>
                          <a:blip r:embed="rId3"/>
                        </a:buBlip>
                      </a:pPr>
                      <a:r>
                        <a:rPr lang="en-GB" sz="1470" baseline="0" dirty="0" smtClean="0">
                          <a:solidFill>
                            <a:srgbClr val="FF0000"/>
                          </a:solidFill>
                          <a:effectLst/>
                          <a:latin typeface="Arial" pitchFamily="34" charset="0"/>
                          <a:ea typeface="Times New Roman"/>
                          <a:cs typeface="Arial" pitchFamily="34" charset="0"/>
                        </a:rPr>
                        <a:t>Is a laptop better than a PC</a:t>
                      </a:r>
                    </a:p>
                    <a:p>
                      <a:pPr marL="177800" indent="-177800" algn="l">
                        <a:spcAft>
                          <a:spcPts val="600"/>
                        </a:spcAft>
                        <a:buFontTx/>
                        <a:buBlip>
                          <a:blip r:embed="rId3"/>
                        </a:buBlip>
                      </a:pPr>
                      <a:r>
                        <a:rPr lang="en-GB" sz="1470" baseline="0" dirty="0" smtClean="0">
                          <a:solidFill>
                            <a:schemeClr val="tx1"/>
                          </a:solidFill>
                          <a:effectLst/>
                          <a:latin typeface="Arial" pitchFamily="34" charset="0"/>
                          <a:ea typeface="Times New Roman"/>
                          <a:cs typeface="Arial" pitchFamily="34" charset="0"/>
                        </a:rPr>
                        <a:t>Can I change my CPU without changing my motherboard.</a:t>
                      </a:r>
                    </a:p>
                    <a:p>
                      <a:pPr marL="177800" indent="-177800" algn="l">
                        <a:spcAft>
                          <a:spcPts val="600"/>
                        </a:spcAft>
                        <a:buFontTx/>
                        <a:buBlip>
                          <a:blip r:embed="rId3"/>
                        </a:buBlip>
                      </a:pPr>
                      <a:r>
                        <a:rPr lang="en-GB" sz="1470" baseline="0" dirty="0" smtClean="0">
                          <a:solidFill>
                            <a:srgbClr val="FF0000"/>
                          </a:solidFill>
                          <a:effectLst/>
                          <a:latin typeface="Arial" pitchFamily="34" charset="0"/>
                          <a:ea typeface="Times New Roman"/>
                          <a:cs typeface="Arial" pitchFamily="34" charset="0"/>
                        </a:rPr>
                        <a:t>Tablet vs, Laptops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3997" y="1101703"/>
            <a:ext cx="1476475" cy="31107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79512" y="1046341"/>
            <a:ext cx="7056784" cy="5539978"/>
          </a:xfrm>
          <a:prstGeom prst="rect">
            <a:avLst/>
          </a:prstGeom>
        </p:spPr>
        <p:txBody>
          <a:bodyPr wrap="square">
            <a:spAutoFit/>
          </a:bodyPr>
          <a:lstStyle/>
          <a:p>
            <a:pPr>
              <a:buClr>
                <a:srgbClr val="7030A0"/>
              </a:buClr>
            </a:pPr>
            <a:r>
              <a:rPr lang="en-US" sz="1770" b="1" dirty="0"/>
              <a:t>LO4 </a:t>
            </a:r>
            <a:r>
              <a:rPr lang="en-US" sz="1770" b="1" dirty="0" smtClean="0"/>
              <a:t>- </a:t>
            </a:r>
            <a:r>
              <a:rPr lang="en-US" sz="1770" dirty="0" smtClean="0"/>
              <a:t>Be </a:t>
            </a:r>
            <a:r>
              <a:rPr lang="en-US" sz="1770" dirty="0"/>
              <a:t>able to build and configure IT systems to meet business needs</a:t>
            </a:r>
            <a:endParaRPr lang="en-US" sz="1770" dirty="0" smtClean="0"/>
          </a:p>
          <a:p>
            <a:pPr marL="354013" indent="-354013">
              <a:buClr>
                <a:srgbClr val="7030A0"/>
              </a:buClr>
              <a:buFont typeface="Wingdings 3" panose="05040102010807070707" pitchFamily="18" charset="2"/>
              <a:buChar char=""/>
            </a:pPr>
            <a:r>
              <a:rPr lang="en-US" sz="1770" b="1" dirty="0" smtClean="0"/>
              <a:t>P5 -</a:t>
            </a:r>
            <a:r>
              <a:rPr lang="en-US" sz="1770" dirty="0" smtClean="0"/>
              <a:t> Learners are required to build and test the IT system based on the design specification and selected hardware and software components from LO3.</a:t>
            </a:r>
            <a:br>
              <a:rPr lang="en-US" sz="1770" dirty="0" smtClean="0"/>
            </a:br>
            <a:r>
              <a:rPr lang="en-US" sz="1770" dirty="0" smtClean="0"/>
              <a:t>To </a:t>
            </a:r>
            <a:r>
              <a:rPr lang="en-US" sz="1770" dirty="0"/>
              <a:t>evidence this, learners could take pictures and annotate appropriately or they could be videoed carrying out the installation.</a:t>
            </a:r>
          </a:p>
          <a:p>
            <a:pPr marL="354013" indent="-354013">
              <a:buClr>
                <a:srgbClr val="7030A0"/>
              </a:buClr>
              <a:buFont typeface="Wingdings 3" panose="05040102010807070707" pitchFamily="18" charset="2"/>
              <a:buChar char=""/>
            </a:pPr>
            <a:r>
              <a:rPr lang="en-US" sz="1770" b="1" dirty="0" smtClean="0"/>
              <a:t>P6 -</a:t>
            </a:r>
            <a:r>
              <a:rPr lang="en-US" sz="1770" dirty="0" smtClean="0"/>
              <a:t> Learners </a:t>
            </a:r>
            <a:r>
              <a:rPr lang="en-US" sz="1770" dirty="0"/>
              <a:t>are required to configure and test the IT system for functionality. The evidence should include the planned test plan with expected and </a:t>
            </a:r>
            <a:r>
              <a:rPr lang="en-US" sz="1770" dirty="0" smtClean="0"/>
              <a:t>actual results</a:t>
            </a:r>
            <a:r>
              <a:rPr lang="en-US" sz="1770" dirty="0"/>
              <a:t>, identification of errors, resolution of errors and retesting.</a:t>
            </a:r>
          </a:p>
          <a:p>
            <a:pPr marL="354013" indent="-354013">
              <a:buClr>
                <a:srgbClr val="7030A0"/>
              </a:buClr>
              <a:buFont typeface="Wingdings 3" panose="05040102010807070707" pitchFamily="18" charset="2"/>
              <a:buChar char=""/>
            </a:pPr>
            <a:r>
              <a:rPr lang="en-US" sz="1770" b="1" dirty="0" smtClean="0"/>
              <a:t>M3 -</a:t>
            </a:r>
            <a:r>
              <a:rPr lang="en-US" sz="1770" dirty="0" smtClean="0"/>
              <a:t> Learners </a:t>
            </a:r>
            <a:r>
              <a:rPr lang="en-US" sz="1770" dirty="0"/>
              <a:t>are required to carry out acceptance testing with the client to judge whether the system meets the business needs. To evidence this, </a:t>
            </a:r>
            <a:r>
              <a:rPr lang="en-US" sz="1770" dirty="0" smtClean="0"/>
              <a:t>learners will </a:t>
            </a:r>
            <a:r>
              <a:rPr lang="en-US" sz="1770" dirty="0"/>
              <a:t>present the completed acceptance testing form from the </a:t>
            </a:r>
            <a:r>
              <a:rPr lang="en-US" sz="1770" dirty="0" smtClean="0"/>
              <a:t>client.</a:t>
            </a:r>
          </a:p>
          <a:p>
            <a:pPr marL="354013" indent="-354013">
              <a:buClr>
                <a:srgbClr val="7030A0"/>
              </a:buClr>
              <a:buFont typeface="Wingdings 3" panose="05040102010807070707" pitchFamily="18" charset="2"/>
              <a:buChar char=""/>
            </a:pPr>
            <a:r>
              <a:rPr lang="en-US" sz="1770" b="1" dirty="0" smtClean="0"/>
              <a:t>D2 - </a:t>
            </a:r>
            <a:r>
              <a:rPr lang="en-US" sz="1770" dirty="0"/>
              <a:t>Learners are required to evaluate the results from their testing in P5, P6 and M3. The learner will analyse the test results and </a:t>
            </a:r>
            <a:r>
              <a:rPr lang="en-US" sz="1770" dirty="0" smtClean="0"/>
              <a:t>recommend improvements </a:t>
            </a:r>
            <a:r>
              <a:rPr lang="en-US" sz="1770" dirty="0"/>
              <a:t>to the system. This could be in the form of a report supported by the analysis of the test results.</a:t>
            </a:r>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4000" dirty="0"/>
              <a:t>Assessment Criterion P5, P6, M3, D2</a:t>
            </a:r>
            <a:endParaRPr lang="en-GB" sz="3600" dirty="0"/>
          </a:p>
        </p:txBody>
      </p:sp>
    </p:spTree>
    <p:extLst>
      <p:ext uri="{BB962C8B-B14F-4D97-AF65-F5344CB8AC3E}">
        <p14:creationId xmlns:p14="http://schemas.microsoft.com/office/powerpoint/2010/main" val="480680086"/>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0"/>
            <a:ext cx="7704856" cy="620688"/>
          </a:xfrm>
        </p:spPr>
        <p:txBody>
          <a:bodyPr>
            <a:noAutofit/>
          </a:bodyPr>
          <a:lstStyle/>
          <a:p>
            <a:r>
              <a:rPr lang="en-GB" sz="4800" dirty="0" smtClean="0"/>
              <a:t>Assignment Scenario</a:t>
            </a:r>
            <a:endParaRPr lang="en-GB" b="1" dirty="0" smtClean="0"/>
          </a:p>
        </p:txBody>
      </p:sp>
      <p:sp>
        <p:nvSpPr>
          <p:cNvPr id="2" name="Rectangle 1"/>
          <p:cNvSpPr/>
          <p:nvPr/>
        </p:nvSpPr>
        <p:spPr>
          <a:xfrm>
            <a:off x="179512" y="1052736"/>
            <a:ext cx="8654642" cy="5909310"/>
          </a:xfrm>
          <a:prstGeom prst="rect">
            <a:avLst/>
          </a:prstGeom>
        </p:spPr>
        <p:txBody>
          <a:bodyPr wrap="square">
            <a:spAutoFit/>
          </a:bodyPr>
          <a:lstStyle/>
          <a:p>
            <a:pPr marL="354013" indent="-354013">
              <a:buClr>
                <a:srgbClr val="7030A0"/>
              </a:buClr>
              <a:buFont typeface="Wingdings 3" panose="05040102010807070707" pitchFamily="18" charset="2"/>
              <a:buChar char=""/>
            </a:pPr>
            <a:r>
              <a:rPr lang="en-US" sz="1760" dirty="0" smtClean="0"/>
              <a:t>In </a:t>
            </a:r>
            <a:r>
              <a:rPr lang="en-US" sz="1760" dirty="0"/>
              <a:t>order for any organisation to run effectively and successfully achieve its targets a range of supporting systems will need to be used.</a:t>
            </a:r>
          </a:p>
          <a:p>
            <a:pPr marL="354013" indent="-354013">
              <a:buClr>
                <a:srgbClr val="7030A0"/>
              </a:buClr>
              <a:buFont typeface="Wingdings 3" panose="05040102010807070707" pitchFamily="18" charset="2"/>
              <a:buChar char=""/>
            </a:pPr>
            <a:r>
              <a:rPr lang="en-US" sz="1760" dirty="0"/>
              <a:t>It is now common practice that the vital systems within an organisation are automated and computer controlled which promotes accuracy and efficiency.</a:t>
            </a:r>
          </a:p>
          <a:p>
            <a:pPr marL="354013" indent="-354013">
              <a:buClr>
                <a:srgbClr val="7030A0"/>
              </a:buClr>
              <a:buFont typeface="Wingdings 3" panose="05040102010807070707" pitchFamily="18" charset="2"/>
              <a:buChar char=""/>
            </a:pPr>
            <a:r>
              <a:rPr lang="en-US" sz="1760" dirty="0"/>
              <a:t>This has resulted in the increasing need for IT support technicians who are responsible for the design, development, implementation and testing of those systems. The role of an IT support technician requires an enhanced level of knowledge about hardware, software and networks and is now a vital role within most organisations.</a:t>
            </a:r>
          </a:p>
          <a:p>
            <a:pPr>
              <a:buClr>
                <a:srgbClr val="7030A0"/>
              </a:buClr>
            </a:pPr>
            <a:r>
              <a:rPr lang="en-US" sz="1760" b="1" dirty="0"/>
              <a:t>Progress Academy – IT support systems</a:t>
            </a:r>
          </a:p>
          <a:p>
            <a:pPr marL="354013" indent="-354013">
              <a:buClr>
                <a:srgbClr val="7030A0"/>
              </a:buClr>
              <a:buFont typeface="Wingdings 3" panose="05040102010807070707" pitchFamily="18" charset="2"/>
              <a:buChar char=""/>
            </a:pPr>
            <a:r>
              <a:rPr lang="en-US" sz="1760" dirty="0"/>
              <a:t>Progress Academy is an education establishment with 500 students. The current systems in the academy are paper-based but the Academy would like to reduce the errors and environmental impact of paper-based systems through the use of automation.</a:t>
            </a:r>
          </a:p>
          <a:p>
            <a:pPr marL="354013" indent="-354013">
              <a:buClr>
                <a:srgbClr val="7030A0"/>
              </a:buClr>
              <a:buFont typeface="Wingdings 3" panose="05040102010807070707" pitchFamily="18" charset="2"/>
              <a:buChar char=""/>
            </a:pPr>
            <a:r>
              <a:rPr lang="en-US" sz="1760" dirty="0"/>
              <a:t>The subsequent use of computer controlled systems will not only have a positive environmental impact but should improve the speed and accuracy at which the systems operate.</a:t>
            </a:r>
          </a:p>
          <a:p>
            <a:pPr marL="354013" indent="-354013">
              <a:buClr>
                <a:srgbClr val="7030A0"/>
              </a:buClr>
              <a:buFont typeface="Wingdings 3" panose="05040102010807070707" pitchFamily="18" charset="2"/>
              <a:buChar char=""/>
            </a:pPr>
            <a:r>
              <a:rPr lang="en-US" sz="1760" dirty="0"/>
              <a:t>The Academy has identified three priority systems that require immediate automation - the student registration system, the monitoring of student grades and the control of stock and resources in the Academy e.g. paper, pens and equipment</a:t>
            </a:r>
            <a:r>
              <a:rPr lang="en-US" sz="1760" dirty="0" smtClean="0"/>
              <a:t>.</a:t>
            </a:r>
          </a:p>
        </p:txBody>
      </p:sp>
    </p:spTree>
    <p:extLst>
      <p:ext uri="{BB962C8B-B14F-4D97-AF65-F5344CB8AC3E}">
        <p14:creationId xmlns:p14="http://schemas.microsoft.com/office/powerpoint/2010/main" val="607000997"/>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0"/>
            <a:ext cx="7704856" cy="620688"/>
          </a:xfrm>
        </p:spPr>
        <p:txBody>
          <a:bodyPr>
            <a:noAutofit/>
          </a:bodyPr>
          <a:lstStyle/>
          <a:p>
            <a:r>
              <a:rPr lang="en-GB" sz="4800" dirty="0" smtClean="0"/>
              <a:t>Assignment Scenario</a:t>
            </a:r>
            <a:endParaRPr lang="en-GB" b="1" dirty="0" smtClean="0"/>
          </a:p>
        </p:txBody>
      </p:sp>
      <p:sp>
        <p:nvSpPr>
          <p:cNvPr id="2" name="Rectangle 1"/>
          <p:cNvSpPr/>
          <p:nvPr/>
        </p:nvSpPr>
        <p:spPr>
          <a:xfrm>
            <a:off x="251520" y="1052736"/>
            <a:ext cx="8568952" cy="5456878"/>
          </a:xfrm>
          <a:prstGeom prst="rect">
            <a:avLst/>
          </a:prstGeom>
        </p:spPr>
        <p:txBody>
          <a:bodyPr wrap="square">
            <a:spAutoFit/>
          </a:bodyPr>
          <a:lstStyle/>
          <a:p>
            <a:pPr marL="354013" indent="-354013">
              <a:buClr>
                <a:srgbClr val="7030A0"/>
              </a:buClr>
              <a:buFont typeface="Wingdings 3" panose="05040102010807070707" pitchFamily="18" charset="2"/>
              <a:buChar char=""/>
            </a:pPr>
            <a:r>
              <a:rPr lang="en-US" sz="1660" dirty="0" smtClean="0"/>
              <a:t>There </a:t>
            </a:r>
            <a:r>
              <a:rPr lang="en-US" sz="1660" dirty="0"/>
              <a:t>are also secondary systems which are considered important to the effective daily running of the Academy. These include fault reporting, financial management and building maintenance routines.</a:t>
            </a:r>
          </a:p>
          <a:p>
            <a:pPr marL="354013" indent="-354013">
              <a:buClr>
                <a:srgbClr val="7030A0"/>
              </a:buClr>
              <a:buFont typeface="Wingdings 3" panose="05040102010807070707" pitchFamily="18" charset="2"/>
              <a:buChar char=""/>
            </a:pPr>
            <a:r>
              <a:rPr lang="en-US" sz="1660" dirty="0"/>
              <a:t>The SMT at the Academy has very little experience with the design and implementation of IT systems and so has recently employed an IT support technician who will be responsible for the design and building of the IT support systems within it</a:t>
            </a:r>
            <a:r>
              <a:rPr lang="en-US" sz="1660" dirty="0" smtClean="0"/>
              <a:t>.</a:t>
            </a:r>
          </a:p>
          <a:p>
            <a:pPr>
              <a:buClr>
                <a:srgbClr val="7030A0"/>
              </a:buClr>
            </a:pPr>
            <a:r>
              <a:rPr lang="en-US" sz="1660" b="1" dirty="0"/>
              <a:t>Progress Academy – IT system specification</a:t>
            </a:r>
          </a:p>
          <a:p>
            <a:pPr marL="354013" indent="-354013">
              <a:buClr>
                <a:srgbClr val="7030A0"/>
              </a:buClr>
              <a:buFont typeface="Wingdings 3" panose="05040102010807070707" pitchFamily="18" charset="2"/>
              <a:buChar char=""/>
            </a:pPr>
            <a:r>
              <a:rPr lang="en-US" sz="1660" dirty="0"/>
              <a:t>Progress Academy has stated the priority requirements that their IT system must have. These include:</a:t>
            </a:r>
          </a:p>
          <a:p>
            <a:pPr marL="811213" lvl="1" indent="-354013">
              <a:buClr>
                <a:srgbClr val="7030A0"/>
              </a:buClr>
              <a:buFont typeface="Wingdings" panose="05000000000000000000" pitchFamily="2" charset="2"/>
              <a:buChar char="§"/>
            </a:pPr>
            <a:r>
              <a:rPr lang="en-US" sz="1660" dirty="0" smtClean="0"/>
              <a:t>printing </a:t>
            </a:r>
            <a:r>
              <a:rPr lang="en-US" sz="1660" dirty="0"/>
              <a:t>documentation and scanning documents or images;</a:t>
            </a:r>
          </a:p>
          <a:p>
            <a:pPr marL="811213" lvl="1" indent="-354013">
              <a:buClr>
                <a:srgbClr val="7030A0"/>
              </a:buClr>
              <a:buFont typeface="Wingdings" panose="05000000000000000000" pitchFamily="2" charset="2"/>
              <a:buChar char="§"/>
            </a:pPr>
            <a:r>
              <a:rPr lang="en-US" sz="1660" dirty="0" smtClean="0"/>
              <a:t>storing </a:t>
            </a:r>
            <a:r>
              <a:rPr lang="en-US" sz="1660" dirty="0"/>
              <a:t>up to 500GB of information and images;</a:t>
            </a:r>
          </a:p>
          <a:p>
            <a:pPr marL="811213" lvl="1" indent="-354013">
              <a:buClr>
                <a:srgbClr val="7030A0"/>
              </a:buClr>
              <a:buFont typeface="Wingdings" panose="05000000000000000000" pitchFamily="2" charset="2"/>
              <a:buChar char="§"/>
            </a:pPr>
            <a:r>
              <a:rPr lang="en-US" sz="1660" dirty="0" smtClean="0"/>
              <a:t>transferring </a:t>
            </a:r>
            <a:r>
              <a:rPr lang="en-US" sz="1660" dirty="0"/>
              <a:t>data to hand held devices, e.g. tablets or laptops;</a:t>
            </a:r>
          </a:p>
          <a:p>
            <a:pPr marL="811213" lvl="1" indent="-354013">
              <a:buClr>
                <a:srgbClr val="7030A0"/>
              </a:buClr>
              <a:buFont typeface="Wingdings" panose="05000000000000000000" pitchFamily="2" charset="2"/>
              <a:buChar char="§"/>
            </a:pPr>
            <a:r>
              <a:rPr lang="en-US" sz="1660" dirty="0" smtClean="0"/>
              <a:t>specialist </a:t>
            </a:r>
            <a:r>
              <a:rPr lang="en-US" sz="1660" dirty="0"/>
              <a:t>display devices where appropriate;</a:t>
            </a:r>
          </a:p>
          <a:p>
            <a:pPr marL="811213" lvl="1" indent="-354013">
              <a:buClr>
                <a:srgbClr val="7030A0"/>
              </a:buClr>
              <a:buFont typeface="Wingdings" panose="05000000000000000000" pitchFamily="2" charset="2"/>
              <a:buChar char="§"/>
            </a:pPr>
            <a:r>
              <a:rPr lang="en-US" sz="1660" dirty="0" smtClean="0"/>
              <a:t>hosting </a:t>
            </a:r>
            <a:r>
              <a:rPr lang="en-US" sz="1660" dirty="0"/>
              <a:t>video conferencing;</a:t>
            </a:r>
          </a:p>
          <a:p>
            <a:pPr marL="811213" lvl="1" indent="-354013">
              <a:buClr>
                <a:srgbClr val="7030A0"/>
              </a:buClr>
              <a:buFont typeface="Wingdings" panose="05000000000000000000" pitchFamily="2" charset="2"/>
              <a:buChar char="§"/>
            </a:pPr>
            <a:r>
              <a:rPr lang="en-US" sz="1660" dirty="0" smtClean="0"/>
              <a:t>a </a:t>
            </a:r>
            <a:r>
              <a:rPr lang="en-US" sz="1660" dirty="0"/>
              <a:t>simple and easy to use graphical user interface;</a:t>
            </a:r>
          </a:p>
          <a:p>
            <a:pPr marL="811213" lvl="1" indent="-354013">
              <a:buClr>
                <a:srgbClr val="7030A0"/>
              </a:buClr>
              <a:buFont typeface="Wingdings" panose="05000000000000000000" pitchFamily="2" charset="2"/>
              <a:buChar char="§"/>
            </a:pPr>
            <a:r>
              <a:rPr lang="en-US" sz="1660" dirty="0" smtClean="0"/>
              <a:t>networking </a:t>
            </a:r>
            <a:r>
              <a:rPr lang="en-US" sz="1660" dirty="0"/>
              <a:t>functionality to enable files transfer and sharing;</a:t>
            </a:r>
          </a:p>
          <a:p>
            <a:pPr marL="811213" lvl="1" indent="-354013">
              <a:buClr>
                <a:srgbClr val="7030A0"/>
              </a:buClr>
              <a:buFont typeface="Wingdings" panose="05000000000000000000" pitchFamily="2" charset="2"/>
              <a:buChar char="§"/>
            </a:pPr>
            <a:r>
              <a:rPr lang="en-US" sz="1660" dirty="0" smtClean="0"/>
              <a:t>a </a:t>
            </a:r>
            <a:r>
              <a:rPr lang="en-US" sz="1660" dirty="0"/>
              <a:t>range of suitable software applications appropriate for teaching staff and students;</a:t>
            </a:r>
          </a:p>
          <a:p>
            <a:pPr marL="811213" lvl="1" indent="-354013">
              <a:buClr>
                <a:srgbClr val="7030A0"/>
              </a:buClr>
              <a:buFont typeface="Wingdings" panose="05000000000000000000" pitchFamily="2" charset="2"/>
              <a:buChar char="§"/>
            </a:pPr>
            <a:r>
              <a:rPr lang="en-US" sz="1660" dirty="0" smtClean="0"/>
              <a:t>internet </a:t>
            </a:r>
            <a:r>
              <a:rPr lang="en-US" sz="1660" dirty="0"/>
              <a:t>access including appropriate security measures;</a:t>
            </a:r>
          </a:p>
          <a:p>
            <a:pPr marL="811213" lvl="1" indent="-354013">
              <a:buClr>
                <a:srgbClr val="7030A0"/>
              </a:buClr>
              <a:buFont typeface="Wingdings" panose="05000000000000000000" pitchFamily="2" charset="2"/>
              <a:buChar char="§"/>
            </a:pPr>
            <a:r>
              <a:rPr lang="en-US" sz="1660" dirty="0" smtClean="0"/>
              <a:t>authorised </a:t>
            </a:r>
            <a:r>
              <a:rPr lang="en-US" sz="1660" dirty="0"/>
              <a:t>user only access;</a:t>
            </a:r>
          </a:p>
          <a:p>
            <a:pPr marL="811213" lvl="1" indent="-354013">
              <a:buClr>
                <a:srgbClr val="7030A0"/>
              </a:buClr>
              <a:buFont typeface="Wingdings" panose="05000000000000000000" pitchFamily="2" charset="2"/>
              <a:buChar char="§"/>
            </a:pPr>
            <a:r>
              <a:rPr lang="en-US" sz="1660" dirty="0" smtClean="0"/>
              <a:t>appropriate </a:t>
            </a:r>
            <a:r>
              <a:rPr lang="en-US" sz="1660" dirty="0"/>
              <a:t>backup and recovery systems.</a:t>
            </a:r>
            <a:endParaRPr lang="en-US" sz="1660" dirty="0" smtClean="0"/>
          </a:p>
        </p:txBody>
      </p:sp>
    </p:spTree>
    <p:extLst>
      <p:ext uri="{BB962C8B-B14F-4D97-AF65-F5344CB8AC3E}">
        <p14:creationId xmlns:p14="http://schemas.microsoft.com/office/powerpoint/2010/main" val="3599518764"/>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0"/>
            <a:ext cx="7704856" cy="548680"/>
          </a:xfrm>
        </p:spPr>
        <p:txBody>
          <a:bodyPr>
            <a:noAutofit/>
          </a:bodyPr>
          <a:lstStyle/>
          <a:p>
            <a:r>
              <a:rPr lang="en-GB" dirty="0" smtClean="0"/>
              <a:t>P5.1 – Building a System</a:t>
            </a:r>
            <a:endParaRPr lang="en-GB" sz="4000" b="1" dirty="0" smtClean="0"/>
          </a:p>
        </p:txBody>
      </p:sp>
      <p:sp>
        <p:nvSpPr>
          <p:cNvPr id="2" name="Rectangle 1"/>
          <p:cNvSpPr/>
          <p:nvPr/>
        </p:nvSpPr>
        <p:spPr>
          <a:xfrm>
            <a:off x="208675" y="1052736"/>
            <a:ext cx="8654642" cy="5586145"/>
          </a:xfrm>
          <a:prstGeom prst="rect">
            <a:avLst/>
          </a:prstGeom>
        </p:spPr>
        <p:txBody>
          <a:bodyPr wrap="square">
            <a:spAutoFit/>
          </a:bodyPr>
          <a:lstStyle/>
          <a:p>
            <a:pPr>
              <a:buClr>
                <a:srgbClr val="00B050"/>
              </a:buClr>
              <a:tabLst>
                <a:tab pos="1792288" algn="l"/>
                <a:tab pos="3230563" algn="l"/>
                <a:tab pos="4668838" algn="l"/>
                <a:tab pos="6096000" algn="l"/>
              </a:tabLst>
            </a:pPr>
            <a:r>
              <a:rPr lang="en-US" sz="2100" b="1" dirty="0">
                <a:latin typeface="Arial" panose="020B0604020202020204" pitchFamily="34" charset="0"/>
                <a:cs typeface="Arial" panose="020B0604020202020204" pitchFamily="34" charset="0"/>
              </a:rPr>
              <a:t>P5.1 - </a:t>
            </a:r>
            <a:r>
              <a:rPr lang="en-US" sz="2100" b="1" dirty="0" smtClean="0">
                <a:latin typeface="Arial" panose="020B0604020202020204" pitchFamily="34" charset="0"/>
                <a:cs typeface="Arial" panose="020B0604020202020204" pitchFamily="34" charset="0"/>
              </a:rPr>
              <a:t>Building</a:t>
            </a:r>
            <a:endParaRPr lang="en-US" sz="2100" b="1" dirty="0">
              <a:latin typeface="Arial" panose="020B0604020202020204" pitchFamily="34" charset="0"/>
              <a:cs typeface="Arial" panose="020B0604020202020204" pitchFamily="34" charset="0"/>
            </a:endParaRPr>
          </a:p>
          <a:p>
            <a:pPr marL="439738"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100" dirty="0" smtClean="0">
                <a:latin typeface="Arial" panose="020B0604020202020204" pitchFamily="34" charset="0"/>
                <a:cs typeface="Arial" panose="020B0604020202020204" pitchFamily="34" charset="0"/>
              </a:rPr>
              <a:t>For this task, which should take some time per student, or it can be done in a small group but needs to be evidenced as a series of photographs and annotated.</a:t>
            </a:r>
          </a:p>
          <a:p>
            <a:pPr marL="439738"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100" dirty="0" smtClean="0">
                <a:latin typeface="Arial" panose="020B0604020202020204" pitchFamily="34" charset="0"/>
                <a:cs typeface="Arial" panose="020B0604020202020204" pitchFamily="34" charset="0"/>
              </a:rPr>
              <a:t>Students need to demonstrate installing the following components into a computer. </a:t>
            </a:r>
            <a:endParaRPr lang="en-US" sz="2100" dirty="0">
              <a:latin typeface="Arial" panose="020B0604020202020204" pitchFamily="34" charset="0"/>
              <a:cs typeface="Arial" panose="020B0604020202020204" pitchFamily="34" charset="0"/>
            </a:endParaRP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100" dirty="0">
                <a:latin typeface="Arial" panose="020B0604020202020204" pitchFamily="34" charset="0"/>
                <a:cs typeface="Arial" panose="020B0604020202020204" pitchFamily="34" charset="0"/>
              </a:rPr>
              <a:t>processor</a:t>
            </a: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100" dirty="0">
                <a:latin typeface="Arial" panose="020B0604020202020204" pitchFamily="34" charset="0"/>
                <a:cs typeface="Arial" panose="020B0604020202020204" pitchFamily="34" charset="0"/>
              </a:rPr>
              <a:t>RAM</a:t>
            </a: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100" dirty="0">
                <a:latin typeface="Arial" panose="020B0604020202020204" pitchFamily="34" charset="0"/>
                <a:cs typeface="Arial" panose="020B0604020202020204" pitchFamily="34" charset="0"/>
              </a:rPr>
              <a:t>hard drive</a:t>
            </a: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100" dirty="0">
                <a:latin typeface="Arial" panose="020B0604020202020204" pitchFamily="34" charset="0"/>
                <a:cs typeface="Arial" panose="020B0604020202020204" pitchFamily="34" charset="0"/>
              </a:rPr>
              <a:t>graphics/network card</a:t>
            </a: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100" dirty="0">
                <a:latin typeface="Arial" panose="020B0604020202020204" pitchFamily="34" charset="0"/>
                <a:cs typeface="Arial" panose="020B0604020202020204" pitchFamily="34" charset="0"/>
              </a:rPr>
              <a:t>monitor</a:t>
            </a: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100" dirty="0" smtClean="0">
                <a:latin typeface="Arial" panose="020B0604020202020204" pitchFamily="34" charset="0"/>
                <a:cs typeface="Arial" panose="020B0604020202020204" pitchFamily="34" charset="0"/>
              </a:rPr>
              <a:t>Peripherals</a:t>
            </a:r>
          </a:p>
          <a:p>
            <a:pPr marL="439738"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100" dirty="0">
                <a:latin typeface="Arial" panose="020B0604020202020204" pitchFamily="34" charset="0"/>
                <a:cs typeface="Arial" panose="020B0604020202020204" pitchFamily="34" charset="0"/>
              </a:rPr>
              <a:t>install software, i.e.:</a:t>
            </a: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100" dirty="0">
                <a:latin typeface="Arial" panose="020B0604020202020204" pitchFamily="34" charset="0"/>
                <a:cs typeface="Arial" panose="020B0604020202020204" pitchFamily="34" charset="0"/>
              </a:rPr>
              <a:t>operating system</a:t>
            </a: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100" dirty="0">
                <a:latin typeface="Arial" panose="020B0604020202020204" pitchFamily="34" charset="0"/>
                <a:cs typeface="Arial" panose="020B0604020202020204" pitchFamily="34" charset="0"/>
              </a:rPr>
              <a:t>productivity software</a:t>
            </a: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100" dirty="0">
                <a:latin typeface="Arial" panose="020B0604020202020204" pitchFamily="34" charset="0"/>
                <a:cs typeface="Arial" panose="020B0604020202020204" pitchFamily="34" charset="0"/>
              </a:rPr>
              <a:t>collaboration software</a:t>
            </a:r>
          </a:p>
          <a:p>
            <a:pPr marL="896938" lvl="1" indent="-439738">
              <a:buClr>
                <a:srgbClr val="00B050"/>
              </a:buClr>
              <a:buSzPct val="68000"/>
              <a:buFont typeface="Wingdings 3" panose="05040102010807070707" pitchFamily="18" charset="2"/>
              <a:buChar char=""/>
              <a:tabLst>
                <a:tab pos="1792288" algn="l"/>
                <a:tab pos="3230563" algn="l"/>
                <a:tab pos="4668838" algn="l"/>
                <a:tab pos="6096000" algn="l"/>
              </a:tabLst>
            </a:pPr>
            <a:r>
              <a:rPr lang="en-US" sz="2100" dirty="0">
                <a:latin typeface="Arial" panose="020B0604020202020204" pitchFamily="34" charset="0"/>
                <a:cs typeface="Arial" panose="020B0604020202020204" pitchFamily="34" charset="0"/>
              </a:rPr>
              <a:t>utility </a:t>
            </a:r>
            <a:r>
              <a:rPr lang="en-US" sz="2100" dirty="0" smtClean="0">
                <a:latin typeface="Arial" panose="020B0604020202020204" pitchFamily="34" charset="0"/>
                <a:cs typeface="Arial" panose="020B0604020202020204" pitchFamily="34" charset="0"/>
              </a:rPr>
              <a:t>software</a:t>
            </a:r>
            <a:endParaRPr lang="en-US" sz="2100" dirty="0">
              <a:latin typeface="Arial" panose="020B0604020202020204" pitchFamily="34" charset="0"/>
              <a:cs typeface="Arial" panose="020B0604020202020204" pitchFamily="34" charset="0"/>
            </a:endParaRPr>
          </a:p>
        </p:txBody>
      </p:sp>
      <p:pic>
        <p:nvPicPr>
          <p:cNvPr id="2050" name="Picture 2" descr="Image result for control panel configuration manager command 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2634" y="3356992"/>
            <a:ext cx="4748041" cy="3207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312741"/>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52412" y="1052339"/>
            <a:ext cx="8568060" cy="5761037"/>
          </a:xfrm>
        </p:spPr>
        <p:txBody>
          <a:bodyPr>
            <a:noAutofit/>
          </a:bodyPr>
          <a:lstStyle/>
          <a:p>
            <a:pPr marL="269875" indent="-255588">
              <a:spcAft>
                <a:spcPts val="0"/>
              </a:spcAft>
            </a:pPr>
            <a:r>
              <a:rPr lang="en-GB" sz="1600" dirty="0" smtClean="0">
                <a:latin typeface="Arial" panose="020B0604020202020204" pitchFamily="34" charset="0"/>
                <a:cs typeface="Arial" panose="020B0604020202020204" pitchFamily="34" charset="0"/>
              </a:rPr>
              <a:t>For this task you should be given the appropriate hardware in anti-static bags. This should consist of a box, motherboard, power supply, CPU, Memory, hard drive, CD drive and associated cables. You should also have a Monitor, Mouse and keyboard. You will also need a camera to evidence the construction of the computer system.</a:t>
            </a:r>
          </a:p>
          <a:p>
            <a:pPr marL="450850" indent="-261938">
              <a:spcAft>
                <a:spcPts val="0"/>
              </a:spcAft>
              <a:buFont typeface="+mj-lt"/>
              <a:buAutoNum type="arabicPeriod"/>
            </a:pPr>
            <a:r>
              <a:rPr lang="en-GB" sz="1600" dirty="0" smtClean="0">
                <a:latin typeface="Arial" panose="020B0604020202020204" pitchFamily="34" charset="0"/>
                <a:cs typeface="Arial" panose="020B0604020202020204" pitchFamily="34" charset="0"/>
              </a:rPr>
              <a:t>The following tasks will need to be evidenced in order:</a:t>
            </a:r>
          </a:p>
          <a:p>
            <a:pPr marL="450850" indent="-261938">
              <a:spcAft>
                <a:spcPts val="0"/>
              </a:spcAft>
              <a:buFont typeface="+mj-lt"/>
              <a:buAutoNum type="arabicPeriod"/>
            </a:pPr>
            <a:r>
              <a:rPr lang="en-GB" sz="1600" dirty="0" smtClean="0">
                <a:latin typeface="Arial" panose="020B0604020202020204" pitchFamily="34" charset="0"/>
                <a:cs typeface="Arial" panose="020B0604020202020204" pitchFamily="34" charset="0"/>
              </a:rPr>
              <a:t>Attach the anti-static wristband  to the box.</a:t>
            </a:r>
          </a:p>
          <a:p>
            <a:pPr marL="450850" indent="-261938">
              <a:spcAft>
                <a:spcPts val="0"/>
              </a:spcAft>
              <a:buFont typeface="+mj-lt"/>
              <a:buAutoNum type="arabicPeriod"/>
            </a:pPr>
            <a:r>
              <a:rPr lang="en-GB" sz="1600" dirty="0" smtClean="0">
                <a:latin typeface="Arial" panose="020B0604020202020204" pitchFamily="34" charset="0"/>
                <a:cs typeface="Arial" panose="020B0604020202020204" pitchFamily="34" charset="0"/>
              </a:rPr>
              <a:t>Screw the motherboard to the base unit.</a:t>
            </a:r>
          </a:p>
          <a:p>
            <a:pPr marL="450850" indent="-261938">
              <a:spcAft>
                <a:spcPts val="0"/>
              </a:spcAft>
              <a:buFont typeface="+mj-lt"/>
              <a:buAutoNum type="arabicPeriod"/>
            </a:pPr>
            <a:r>
              <a:rPr lang="en-GB" sz="1600" dirty="0" smtClean="0">
                <a:latin typeface="Arial" panose="020B0604020202020204" pitchFamily="34" charset="0"/>
                <a:cs typeface="Arial" panose="020B0604020202020204" pitchFamily="34" charset="0"/>
              </a:rPr>
              <a:t>Screw the power supply to the base unit.</a:t>
            </a:r>
            <a:endParaRPr lang="en-GB" sz="1600" dirty="0">
              <a:latin typeface="Arial" panose="020B0604020202020204" pitchFamily="34" charset="0"/>
              <a:cs typeface="Arial" panose="020B0604020202020204" pitchFamily="34" charset="0"/>
            </a:endParaRPr>
          </a:p>
          <a:p>
            <a:pPr marL="450850" indent="-261938">
              <a:spcAft>
                <a:spcPts val="0"/>
              </a:spcAft>
              <a:buFont typeface="+mj-lt"/>
              <a:buAutoNum type="arabicPeriod"/>
            </a:pPr>
            <a:r>
              <a:rPr lang="en-GB" sz="1600" dirty="0" smtClean="0">
                <a:latin typeface="Arial" panose="020B0604020202020204" pitchFamily="34" charset="0"/>
                <a:cs typeface="Arial" panose="020B0604020202020204" pitchFamily="34" charset="0"/>
              </a:rPr>
              <a:t>Remove the CPU from the anti static bag, place and clamp it on the motherboard.</a:t>
            </a:r>
          </a:p>
          <a:p>
            <a:pPr marL="450850" indent="-261938">
              <a:spcAft>
                <a:spcPts val="0"/>
              </a:spcAft>
              <a:buFont typeface="+mj-lt"/>
              <a:buAutoNum type="arabicPeriod"/>
            </a:pPr>
            <a:r>
              <a:rPr lang="en-GB" sz="1600" dirty="0">
                <a:latin typeface="Arial" panose="020B0604020202020204" pitchFamily="34" charset="0"/>
                <a:cs typeface="Arial" panose="020B0604020202020204" pitchFamily="34" charset="0"/>
              </a:rPr>
              <a:t>Remove the </a:t>
            </a:r>
            <a:r>
              <a:rPr lang="en-GB" sz="1600" dirty="0" smtClean="0">
                <a:latin typeface="Arial" panose="020B0604020202020204" pitchFamily="34" charset="0"/>
                <a:cs typeface="Arial" panose="020B0604020202020204" pitchFamily="34" charset="0"/>
              </a:rPr>
              <a:t>Memory chips </a:t>
            </a:r>
            <a:r>
              <a:rPr lang="en-GB" sz="1600" dirty="0">
                <a:latin typeface="Arial" panose="020B0604020202020204" pitchFamily="34" charset="0"/>
                <a:cs typeface="Arial" panose="020B0604020202020204" pitchFamily="34" charset="0"/>
              </a:rPr>
              <a:t>from the anti static bag, place and clamp </a:t>
            </a:r>
            <a:r>
              <a:rPr lang="en-GB" sz="1600" dirty="0" smtClean="0">
                <a:latin typeface="Arial" panose="020B0604020202020204" pitchFamily="34" charset="0"/>
                <a:cs typeface="Arial" panose="020B0604020202020204" pitchFamily="34" charset="0"/>
              </a:rPr>
              <a:t>them </a:t>
            </a:r>
            <a:r>
              <a:rPr lang="en-GB" sz="1600" dirty="0">
                <a:latin typeface="Arial" panose="020B0604020202020204" pitchFamily="34" charset="0"/>
                <a:cs typeface="Arial" panose="020B0604020202020204" pitchFamily="34" charset="0"/>
              </a:rPr>
              <a:t>on the motherboard.</a:t>
            </a:r>
            <a:endParaRPr lang="en-GB" sz="1600" dirty="0" smtClean="0">
              <a:latin typeface="Arial" panose="020B0604020202020204" pitchFamily="34" charset="0"/>
              <a:cs typeface="Arial" panose="020B0604020202020204" pitchFamily="34" charset="0"/>
            </a:endParaRPr>
          </a:p>
          <a:p>
            <a:pPr marL="450850" indent="-261938">
              <a:spcAft>
                <a:spcPts val="0"/>
              </a:spcAft>
              <a:buFont typeface="+mj-lt"/>
              <a:buAutoNum type="arabicPeriod"/>
            </a:pPr>
            <a:r>
              <a:rPr lang="en-GB" sz="1600" dirty="0">
                <a:latin typeface="Arial" panose="020B0604020202020204" pitchFamily="34" charset="0"/>
                <a:cs typeface="Arial" panose="020B0604020202020204" pitchFamily="34" charset="0"/>
              </a:rPr>
              <a:t>Remove the </a:t>
            </a:r>
            <a:r>
              <a:rPr lang="en-GB" sz="1600" dirty="0" smtClean="0">
                <a:latin typeface="Arial" panose="020B0604020202020204" pitchFamily="34" charset="0"/>
                <a:cs typeface="Arial" panose="020B0604020202020204" pitchFamily="34" charset="0"/>
              </a:rPr>
              <a:t>Hard Drive and CD Drive </a:t>
            </a:r>
            <a:r>
              <a:rPr lang="en-GB" sz="1600" dirty="0">
                <a:latin typeface="Arial" panose="020B0604020202020204" pitchFamily="34" charset="0"/>
                <a:cs typeface="Arial" panose="020B0604020202020204" pitchFamily="34" charset="0"/>
              </a:rPr>
              <a:t>from the anti static </a:t>
            </a:r>
            <a:r>
              <a:rPr lang="en-GB" sz="1600" dirty="0" smtClean="0">
                <a:latin typeface="Arial" panose="020B0604020202020204" pitchFamily="34" charset="0"/>
                <a:cs typeface="Arial" panose="020B0604020202020204" pitchFamily="34" charset="0"/>
              </a:rPr>
              <a:t>bag</a:t>
            </a:r>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and screw them into place, checking the master and slave jumpers.</a:t>
            </a:r>
          </a:p>
          <a:p>
            <a:pPr marL="450850" indent="-261938">
              <a:spcAft>
                <a:spcPts val="0"/>
              </a:spcAft>
              <a:buFont typeface="+mj-lt"/>
              <a:buAutoNum type="arabicPeriod"/>
            </a:pPr>
            <a:r>
              <a:rPr lang="en-GB" sz="1600" dirty="0" smtClean="0">
                <a:latin typeface="Arial" panose="020B0604020202020204" pitchFamily="34" charset="0"/>
                <a:cs typeface="Arial" panose="020B0604020202020204" pitchFamily="34" charset="0"/>
              </a:rPr>
              <a:t>Use the SATA or IDE cables to connect the Hard Drive and CD drive to the motherboard.</a:t>
            </a:r>
          </a:p>
          <a:p>
            <a:pPr marL="450850" indent="-261938">
              <a:spcAft>
                <a:spcPts val="0"/>
              </a:spcAft>
              <a:buFont typeface="+mj-lt"/>
              <a:buAutoNum type="arabicPeriod"/>
            </a:pPr>
            <a:r>
              <a:rPr lang="en-GB" sz="1600" dirty="0" smtClean="0">
                <a:latin typeface="Arial" panose="020B0604020202020204" pitchFamily="34" charset="0"/>
                <a:cs typeface="Arial" panose="020B0604020202020204" pitchFamily="34" charset="0"/>
              </a:rPr>
              <a:t>Seal the base unit up and connect a power cable, monitor, keyboard and mouse to the base unit.</a:t>
            </a:r>
          </a:p>
          <a:p>
            <a:pPr marL="450850" indent="-261938">
              <a:spcAft>
                <a:spcPts val="0"/>
              </a:spcAft>
              <a:buFont typeface="+mj-lt"/>
              <a:buAutoNum type="arabicPeriod"/>
            </a:pPr>
            <a:r>
              <a:rPr lang="en-GB" sz="1600" dirty="0" smtClean="0">
                <a:latin typeface="Arial" panose="020B0604020202020204" pitchFamily="34" charset="0"/>
                <a:cs typeface="Arial" panose="020B0604020202020204" pitchFamily="34" charset="0"/>
              </a:rPr>
              <a:t>Switch the machine on and go into BIOS (tapping F1 or F3 as the machine powers on)</a:t>
            </a:r>
          </a:p>
          <a:p>
            <a:pPr marL="450850" indent="-261938">
              <a:spcAft>
                <a:spcPts val="0"/>
              </a:spcAft>
              <a:buFont typeface="+mj-lt"/>
              <a:buAutoNum type="arabicPeriod"/>
            </a:pPr>
            <a:r>
              <a:rPr lang="en-GB" sz="1600" dirty="0" smtClean="0">
                <a:latin typeface="Arial" panose="020B0604020202020204" pitchFamily="34" charset="0"/>
                <a:cs typeface="Arial" panose="020B0604020202020204" pitchFamily="34" charset="0"/>
              </a:rPr>
              <a:t>Check that the hardware and components have successfully been configured in BIOS.</a:t>
            </a:r>
            <a:endParaRPr lang="en-GB" sz="1600" dirty="0">
              <a:latin typeface="Arial" panose="020B0604020202020204" pitchFamily="34" charset="0"/>
              <a:cs typeface="Arial" panose="020B0604020202020204" pitchFamily="34" charset="0"/>
            </a:endParaRPr>
          </a:p>
          <a:p>
            <a:pPr marL="450850" indent="-261938">
              <a:spcAft>
                <a:spcPts val="0"/>
              </a:spcAft>
              <a:buFont typeface="+mj-lt"/>
              <a:buAutoNum type="arabicPeriod"/>
            </a:pPr>
            <a:r>
              <a:rPr lang="en-GB" sz="1600" dirty="0" smtClean="0">
                <a:latin typeface="Arial" panose="020B0604020202020204" pitchFamily="34" charset="0"/>
                <a:cs typeface="Arial" panose="020B0604020202020204" pitchFamily="34" charset="0"/>
              </a:rPr>
              <a:t>P5.1 - equipment (e.g. monitor, printer, modem/router, keyboard, mouse, speakers, microphone, camera). </a:t>
            </a:r>
          </a:p>
          <a:p>
            <a:pPr marL="0" indent="14288">
              <a:spcAft>
                <a:spcPts val="0"/>
              </a:spcAft>
              <a:buNone/>
            </a:pPr>
            <a:r>
              <a:rPr lang="en-GB" sz="1600" b="1" dirty="0" smtClean="0">
                <a:solidFill>
                  <a:srgbClr val="FF0000"/>
                </a:solidFill>
                <a:latin typeface="Arial" panose="020B0604020202020204" pitchFamily="34" charset="0"/>
                <a:cs typeface="Arial" panose="020B0604020202020204" pitchFamily="34" charset="0"/>
              </a:rPr>
              <a:t>P5.1 – Task 01 - </a:t>
            </a:r>
            <a:r>
              <a:rPr lang="en-GB" sz="1600" dirty="0" smtClean="0">
                <a:solidFill>
                  <a:srgbClr val="FF0000"/>
                </a:solidFill>
                <a:latin typeface="Arial" panose="020B0604020202020204" pitchFamily="34" charset="0"/>
                <a:cs typeface="Arial" panose="020B0604020202020204" pitchFamily="34" charset="0"/>
              </a:rPr>
              <a:t>Set </a:t>
            </a:r>
            <a:r>
              <a:rPr lang="en-GB" sz="1600" dirty="0">
                <a:solidFill>
                  <a:srgbClr val="FF0000"/>
                </a:solidFill>
                <a:latin typeface="Arial" panose="020B0604020202020204" pitchFamily="34" charset="0"/>
                <a:cs typeface="Arial" panose="020B0604020202020204" pitchFamily="34" charset="0"/>
              </a:rPr>
              <a:t>up </a:t>
            </a:r>
            <a:r>
              <a:rPr lang="en-GB" sz="1600" dirty="0" smtClean="0">
                <a:solidFill>
                  <a:srgbClr val="FF0000"/>
                </a:solidFill>
                <a:latin typeface="Arial" panose="020B0604020202020204" pitchFamily="34" charset="0"/>
                <a:cs typeface="Arial" panose="020B0604020202020204" pitchFamily="34" charset="0"/>
              </a:rPr>
              <a:t>and verify a </a:t>
            </a:r>
            <a:r>
              <a:rPr lang="en-GB" sz="1600" dirty="0">
                <a:solidFill>
                  <a:srgbClr val="FF0000"/>
                </a:solidFill>
                <a:latin typeface="Arial" panose="020B0604020202020204" pitchFamily="34" charset="0"/>
                <a:cs typeface="Arial" panose="020B0604020202020204" pitchFamily="34" charset="0"/>
              </a:rPr>
              <a:t>standalone computer system, installing </a:t>
            </a:r>
            <a:r>
              <a:rPr lang="en-GB" sz="1600" dirty="0" smtClean="0">
                <a:solidFill>
                  <a:srgbClr val="FF0000"/>
                </a:solidFill>
                <a:latin typeface="Arial" panose="020B0604020202020204" pitchFamily="34" charset="0"/>
                <a:cs typeface="Arial" panose="020B0604020202020204" pitchFamily="34" charset="0"/>
              </a:rPr>
              <a:t>the core hardware components </a:t>
            </a:r>
            <a:endParaRPr lang="en-GB" sz="1600" dirty="0">
              <a:solidFill>
                <a:srgbClr val="FF0000"/>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35496" y="0"/>
            <a:ext cx="7704856" cy="548680"/>
          </a:xfrm>
        </p:spPr>
        <p:txBody>
          <a:bodyPr>
            <a:noAutofit/>
          </a:bodyPr>
          <a:lstStyle/>
          <a:p>
            <a:r>
              <a:rPr lang="en-GB" dirty="0" smtClean="0"/>
              <a:t>P5.1 – Building a System</a:t>
            </a:r>
            <a:endParaRPr lang="en-GB" sz="4000" b="1" dirty="0" smtClean="0"/>
          </a:p>
        </p:txBody>
      </p:sp>
    </p:spTree>
    <p:extLst>
      <p:ext uri="{BB962C8B-B14F-4D97-AF65-F5344CB8AC3E}">
        <p14:creationId xmlns:p14="http://schemas.microsoft.com/office/powerpoint/2010/main" val="28409590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08f788787bcb7a4d543d064184e3ed8f8a1ad1a"/>
  <p:tag name="ISPRING_PRESENTATION_TITLE" val="Unit 1 - LO1 - Cambridge Technicals"/>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deroth">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6DD945F-B7B0-4691-A0D0-E2EAD6DA23B3}">
  <ds:schemaRefs>
    <ds:schemaRef ds:uri="http://purl.org/dc/elements/1.1/"/>
    <ds:schemaRef ds:uri="http://purl.org/dc/dcmitype/"/>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E5A8F797-114D-47DC-A43E-E9D7D8871891}">
  <ds:schemaRefs>
    <ds:schemaRef ds:uri="http://schemas.microsoft.com/sharepoint/v3/contenttype/forms"/>
  </ds:schemaRefs>
</ds:datastoreItem>
</file>

<file path=customXml/itemProps3.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Enderoth</Template>
  <TotalTime>73719</TotalTime>
  <Words>4384</Words>
  <Application>Microsoft Office PowerPoint</Application>
  <PresentationFormat>On-screen Show (4:3)</PresentationFormat>
  <Paragraphs>373</Paragraphs>
  <Slides>24</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Lucida Sans Unicode</vt:lpstr>
      <vt:lpstr>Times New Roman</vt:lpstr>
      <vt:lpstr>Verdana</vt:lpstr>
      <vt:lpstr>Wingdings</vt:lpstr>
      <vt:lpstr>Wingdings 2</vt:lpstr>
      <vt:lpstr>Wingdings 3</vt:lpstr>
      <vt:lpstr>Enderoth</vt:lpstr>
      <vt:lpstr>PowerPoint Presentation</vt:lpstr>
      <vt:lpstr>Assessment Criteria</vt:lpstr>
      <vt:lpstr>Aim and Purpose</vt:lpstr>
      <vt:lpstr>PowerPoint Presentation</vt:lpstr>
      <vt:lpstr>PowerPoint Presentation</vt:lpstr>
      <vt:lpstr>Assignment Scenario</vt:lpstr>
      <vt:lpstr>Assignment Scenario</vt:lpstr>
      <vt:lpstr>P5.1 – Building a System</vt:lpstr>
      <vt:lpstr>P5.1 – Building a System</vt:lpstr>
      <vt:lpstr>M3.1 – Testing a System – Iterative Tests</vt:lpstr>
      <vt:lpstr>P5.2 – Set up a standalone computer system - OS</vt:lpstr>
      <vt:lpstr>P5.3 – Set up a standalone computer system - Hardware</vt:lpstr>
      <vt:lpstr>P5.4 – Set up a standalone computer system - Hardware</vt:lpstr>
      <vt:lpstr>P5.5 – Set up a standalone computer system - Software</vt:lpstr>
      <vt:lpstr>P6.1 – Configuring a System</vt:lpstr>
      <vt:lpstr>P6.1 – Configuring a System – Bios and Customising</vt:lpstr>
      <vt:lpstr>P6.1 – Configuring a System – Bios and Customising</vt:lpstr>
      <vt:lpstr>P6.3 – Configuring a System – Accounts</vt:lpstr>
      <vt:lpstr>P6.4 – Configuring a System – Updating and Customising</vt:lpstr>
      <vt:lpstr>P6.4 – Configuring a System – Updating and Customising</vt:lpstr>
      <vt:lpstr>M3.2 – Testing a System – Acceptance, Functional </vt:lpstr>
      <vt:lpstr>D2.1 – Evaluating a System</vt:lpstr>
      <vt:lpstr>D2.2 – Suggested Improvements</vt:lpstr>
      <vt:lpstr>LO4 – Assessment Criteria</vt:lpstr>
    </vt:vector>
  </TitlesOfParts>
  <Company>Brooke Weston CTC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LO1 - Know the common components of computer systems</dc:title>
  <dc:subject>eBusiness</dc:subject>
  <dc:creator>Enderoth</dc:creator>
  <cp:lastModifiedBy>Stephen Rafferty</cp:lastModifiedBy>
  <cp:revision>2020</cp:revision>
  <cp:lastPrinted>2014-01-22T18:25:48Z</cp:lastPrinted>
  <dcterms:created xsi:type="dcterms:W3CDTF">2008-03-12T11:01:44Z</dcterms:created>
  <dcterms:modified xsi:type="dcterms:W3CDTF">2018-08-04T16:41:02Z</dcterms:modified>
  <cp:category>Unit 01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0x0101006303C8A099435F469B82EC500073A18D</vt:lpwstr>
  </property>
  <property fmtid="{D5CDD505-2E9C-101B-9397-08002B2CF9AE}" pid="3" name="Unit">
    <vt:lpwstr>U1</vt:lpwstr>
  </property>
</Properties>
</file>